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23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Richardson" userId="0cdb9c69-0ce8-446d-87c7-48a9f946e060" providerId="ADAL" clId="{2309C1C8-B6C3-4F67-B996-4476FD1D7260}"/>
    <pc:docChg chg="modSld">
      <pc:chgData name="S Richardson" userId="0cdb9c69-0ce8-446d-87c7-48a9f946e060" providerId="ADAL" clId="{2309C1C8-B6C3-4F67-B996-4476FD1D7260}" dt="2022-08-10T09:01:19.203" v="19" actId="1076"/>
      <pc:docMkLst>
        <pc:docMk/>
      </pc:docMkLst>
      <pc:sldChg chg="modSp">
        <pc:chgData name="S Richardson" userId="0cdb9c69-0ce8-446d-87c7-48a9f946e060" providerId="ADAL" clId="{2309C1C8-B6C3-4F67-B996-4476FD1D7260}" dt="2022-08-10T09:01:19.203" v="19" actId="1076"/>
        <pc:sldMkLst>
          <pc:docMk/>
          <pc:sldMk cId="731012564" sldId="257"/>
        </pc:sldMkLst>
        <pc:graphicFrameChg chg="mod modGraphic">
          <ac:chgData name="S Richardson" userId="0cdb9c69-0ce8-446d-87c7-48a9f946e060" providerId="ADAL" clId="{2309C1C8-B6C3-4F67-B996-4476FD1D7260}" dt="2022-08-10T09:00:20.425" v="2" actId="255"/>
          <ac:graphicFrameMkLst>
            <pc:docMk/>
            <pc:sldMk cId="731012564" sldId="257"/>
            <ac:graphicFrameMk id="8" creationId="{00000000-0000-0000-0000-000000000000}"/>
          </ac:graphicFrameMkLst>
        </pc:graphicFrameChg>
        <pc:graphicFrameChg chg="mod modGraphic">
          <ac:chgData name="S Richardson" userId="0cdb9c69-0ce8-446d-87c7-48a9f946e060" providerId="ADAL" clId="{2309C1C8-B6C3-4F67-B996-4476FD1D7260}" dt="2022-08-10T09:00:51.876" v="11" actId="20577"/>
          <ac:graphicFrameMkLst>
            <pc:docMk/>
            <pc:sldMk cId="731012564" sldId="257"/>
            <ac:graphicFrameMk id="19" creationId="{00000000-0000-0000-0000-000000000000}"/>
          </ac:graphicFrameMkLst>
        </pc:graphicFrameChg>
        <pc:picChg chg="mod">
          <ac:chgData name="S Richardson" userId="0cdb9c69-0ce8-446d-87c7-48a9f946e060" providerId="ADAL" clId="{2309C1C8-B6C3-4F67-B996-4476FD1D7260}" dt="2022-08-10T09:00:25.639" v="3" actId="1076"/>
          <ac:picMkLst>
            <pc:docMk/>
            <pc:sldMk cId="731012564" sldId="257"/>
            <ac:picMk id="14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0:47.553" v="9" actId="1076"/>
          <ac:picMkLst>
            <pc:docMk/>
            <pc:sldMk cId="731012564" sldId="257"/>
            <ac:picMk id="15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0:32.712" v="5" actId="1076"/>
          <ac:picMkLst>
            <pc:docMk/>
            <pc:sldMk cId="731012564" sldId="257"/>
            <ac:picMk id="16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0:29.735" v="4" actId="1076"/>
          <ac:picMkLst>
            <pc:docMk/>
            <pc:sldMk cId="731012564" sldId="257"/>
            <ac:picMk id="17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0:37.341" v="6" actId="1076"/>
          <ac:picMkLst>
            <pc:docMk/>
            <pc:sldMk cId="731012564" sldId="257"/>
            <ac:picMk id="18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0:59.053" v="13" actId="1076"/>
          <ac:picMkLst>
            <pc:docMk/>
            <pc:sldMk cId="731012564" sldId="257"/>
            <ac:picMk id="20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1:15.299" v="18" actId="1076"/>
          <ac:picMkLst>
            <pc:docMk/>
            <pc:sldMk cId="731012564" sldId="257"/>
            <ac:picMk id="21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0:40.138" v="7" actId="1076"/>
          <ac:picMkLst>
            <pc:docMk/>
            <pc:sldMk cId="731012564" sldId="257"/>
            <ac:picMk id="23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1:19.203" v="19" actId="1076"/>
          <ac:picMkLst>
            <pc:docMk/>
            <pc:sldMk cId="731012564" sldId="257"/>
            <ac:picMk id="24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1:08.549" v="17" actId="1076"/>
          <ac:picMkLst>
            <pc:docMk/>
            <pc:sldMk cId="731012564" sldId="257"/>
            <ac:picMk id="28" creationId="{00000000-0000-0000-0000-000000000000}"/>
          </ac:picMkLst>
        </pc:picChg>
        <pc:picChg chg="mod">
          <ac:chgData name="S Richardson" userId="0cdb9c69-0ce8-446d-87c7-48a9f946e060" providerId="ADAL" clId="{2309C1C8-B6C3-4F67-B996-4476FD1D7260}" dt="2022-08-10T09:01:02.276" v="14" actId="1076"/>
          <ac:picMkLst>
            <pc:docMk/>
            <pc:sldMk cId="731012564" sldId="257"/>
            <ac:picMk id="30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9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36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9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5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64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17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568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94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2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08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35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A1E00-78A6-470F-85B7-4A3564A885A8}" type="datetimeFigureOut">
              <a:rPr lang="en-GB" smtClean="0"/>
              <a:t>10/08/2022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6759E-BB41-4BDA-BF9D-940540FB87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66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/>
          <p:nvPr/>
        </p:nvSpPr>
        <p:spPr>
          <a:xfrm>
            <a:off x="419100" y="-118842"/>
            <a:ext cx="6019800" cy="900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68"/>
              </a:lnSpc>
            </a:pPr>
            <a:r>
              <a:rPr lang="en-US" sz="2200" spc="-72" dirty="0">
                <a:solidFill>
                  <a:srgbClr val="222222"/>
                </a:solidFill>
                <a:latin typeface="ChunkFive Ex" pitchFamily="2" charset="0"/>
              </a:rPr>
              <a:t>VALUES AND VIRTUES IN PERFORMING ARTS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239279"/>
              </p:ext>
            </p:extLst>
          </p:nvPr>
        </p:nvGraphicFramePr>
        <p:xfrm>
          <a:off x="218642" y="339015"/>
          <a:ext cx="6410996" cy="3822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3660620110"/>
                    </a:ext>
                  </a:extLst>
                </a:gridCol>
                <a:gridCol w="1012820">
                  <a:extLst>
                    <a:ext uri="{9D8B030D-6E8A-4147-A177-3AD203B41FA5}">
                      <a16:colId xmlns:a16="http://schemas.microsoft.com/office/drawing/2014/main" val="3792385809"/>
                    </a:ext>
                  </a:extLst>
                </a:gridCol>
                <a:gridCol w="3302676">
                  <a:extLst>
                    <a:ext uri="{9D8B030D-6E8A-4147-A177-3AD203B41FA5}">
                      <a16:colId xmlns:a16="http://schemas.microsoft.com/office/drawing/2014/main" val="618062491"/>
                    </a:ext>
                  </a:extLst>
                </a:gridCol>
              </a:tblGrid>
              <a:tr h="348154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hunkFive Ex" pitchFamily="2" charset="0"/>
                        </a:rPr>
                        <a:t>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hunkFive Ex" pitchFamily="2" charset="0"/>
                        </a:rPr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hunkFive Ex" pitchFamily="2" charset="0"/>
                        </a:rPr>
                        <a:t>AN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950036"/>
                  </a:ext>
                </a:extLst>
              </a:tr>
              <a:tr h="59646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Democracy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ChunkFive Ex" pitchFamily="2" charset="0"/>
                      </a:endParaRPr>
                    </a:p>
                    <a:p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/>
                        </a:rPr>
                        <a:t>Group work</a:t>
                      </a:r>
                      <a:r>
                        <a:rPr lang="en-GB" sz="1200" baseline="0" dirty="0">
                          <a:latin typeface="ChunkFive Ex"/>
                        </a:rPr>
                        <a:t> in many modules</a:t>
                      </a:r>
                    </a:p>
                    <a:p>
                      <a:pPr lvl="0">
                        <a:buNone/>
                      </a:pPr>
                      <a:r>
                        <a:rPr lang="en-GB" sz="1200" baseline="0" dirty="0">
                          <a:latin typeface="ChunkFive Ex"/>
                        </a:rPr>
                        <a:t>Use of texts with focus on </a:t>
                      </a:r>
                      <a:r>
                        <a:rPr lang="en-GB" sz="1200" baseline="0" dirty="0" err="1">
                          <a:latin typeface="ChunkFive Ex"/>
                        </a:rPr>
                        <a:t>socual</a:t>
                      </a:r>
                      <a:r>
                        <a:rPr lang="en-GB" sz="1200" baseline="0" dirty="0">
                          <a:latin typeface="ChunkFive Ex"/>
                        </a:rPr>
                        <a:t> and political context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83298"/>
                  </a:ext>
                </a:extLst>
              </a:tr>
              <a:tr h="59646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Rule</a:t>
                      </a:r>
                      <a:r>
                        <a:rPr lang="en-GB" sz="1800" baseline="0" dirty="0">
                          <a:latin typeface="ChunkFive Ex" pitchFamily="2" charset="0"/>
                        </a:rPr>
                        <a:t> </a:t>
                      </a:r>
                      <a:r>
                        <a:rPr lang="en-GB" sz="1800" dirty="0">
                          <a:latin typeface="ChunkFive Ex" pitchFamily="2" charset="0"/>
                        </a:rPr>
                        <a:t>of</a:t>
                      </a:r>
                      <a:r>
                        <a:rPr lang="en-GB" sz="1800" baseline="0" dirty="0">
                          <a:latin typeface="ChunkFive Ex" pitchFamily="2" charset="0"/>
                        </a:rPr>
                        <a:t> Law</a:t>
                      </a:r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ChunkFive Ex" pitchFamily="2" charset="0"/>
                      </a:endParaRPr>
                    </a:p>
                    <a:p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/>
                        </a:rPr>
                        <a:t>Conventions of historical periods and the limitations- </a:t>
                      </a:r>
                      <a:r>
                        <a:rPr lang="en-GB" sz="1200" dirty="0" err="1">
                          <a:latin typeface="ChunkFive Ex"/>
                        </a:rPr>
                        <a:t>eg</a:t>
                      </a:r>
                      <a:r>
                        <a:rPr lang="en-GB" sz="1200" dirty="0">
                          <a:latin typeface="ChunkFive Ex"/>
                        </a:rPr>
                        <a:t> in Hedda Gabler, Blood Brothers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48243"/>
                  </a:ext>
                </a:extLst>
              </a:tr>
              <a:tr h="59646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Individual Liberty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ChunkFive Ex" pitchFamily="2" charset="0"/>
                      </a:endParaRPr>
                    </a:p>
                    <a:p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Self expression</a:t>
                      </a:r>
                    </a:p>
                    <a:p>
                      <a:r>
                        <a:rPr lang="en-GB" sz="1200" dirty="0">
                          <a:latin typeface="ChunkFive Ex" pitchFamily="2" charset="0"/>
                        </a:rPr>
                        <a:t>Individual choice of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script/performance piece for NEA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69868"/>
                  </a:ext>
                </a:extLst>
              </a:tr>
              <a:tr h="59646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Mutual Respect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ChunkFive Ex" pitchFamily="2" charset="0"/>
                      </a:endParaRPr>
                    </a:p>
                    <a:p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Listening/watching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performances</a:t>
                      </a:r>
                    </a:p>
                    <a:p>
                      <a:pPr lvl="0">
                        <a:buNone/>
                      </a:pPr>
                      <a:r>
                        <a:rPr lang="en-GB" sz="1200" baseline="0" dirty="0">
                          <a:latin typeface="ChunkFive Ex"/>
                        </a:rPr>
                        <a:t>Discussion of social/political themes such as slavery, sexuality and gender as arising from texts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81533"/>
                  </a:ext>
                </a:extLst>
              </a:tr>
              <a:tr h="858461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Respect</a:t>
                      </a:r>
                      <a:r>
                        <a:rPr lang="en-GB" sz="1800" baseline="0" dirty="0">
                          <a:latin typeface="ChunkFive Ex" pitchFamily="2" charset="0"/>
                        </a:rPr>
                        <a:t> for those of different faiths and beliefs</a:t>
                      </a:r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Rastafarianism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and Bob Marley alluded to during Caribbean Music topic</a:t>
                      </a:r>
                    </a:p>
                    <a:p>
                      <a:pPr lvl="0">
                        <a:buNone/>
                      </a:pPr>
                      <a:r>
                        <a:rPr lang="en-GB" sz="1200" baseline="0" dirty="0">
                          <a:latin typeface="ChunkFive Ex"/>
                        </a:rPr>
                        <a:t>Amish faith, and beliefs of theatre practitioners openly discussed and considered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62101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631231"/>
              </p:ext>
            </p:extLst>
          </p:nvPr>
        </p:nvGraphicFramePr>
        <p:xfrm>
          <a:off x="272503" y="4161539"/>
          <a:ext cx="6303274" cy="5405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926">
                  <a:extLst>
                    <a:ext uri="{9D8B030D-6E8A-4147-A177-3AD203B41FA5}">
                      <a16:colId xmlns:a16="http://schemas.microsoft.com/office/drawing/2014/main" val="3660620110"/>
                    </a:ext>
                  </a:extLst>
                </a:gridCol>
                <a:gridCol w="1664525">
                  <a:extLst>
                    <a:ext uri="{9D8B030D-6E8A-4147-A177-3AD203B41FA5}">
                      <a16:colId xmlns:a16="http://schemas.microsoft.com/office/drawing/2014/main" val="3792385809"/>
                    </a:ext>
                  </a:extLst>
                </a:gridCol>
                <a:gridCol w="2523823">
                  <a:extLst>
                    <a:ext uri="{9D8B030D-6E8A-4147-A177-3AD203B41FA5}">
                      <a16:colId xmlns:a16="http://schemas.microsoft.com/office/drawing/2014/main" val="3437444629"/>
                    </a:ext>
                  </a:extLst>
                </a:gridCol>
              </a:tblGrid>
              <a:tr h="772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VIRTUES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ChunkFive Ex" pitchFamily="2" charset="0"/>
                        </a:rPr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ChunkFive Ex" pitchFamily="2" charset="0"/>
                        </a:rPr>
                        <a:t>AN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950036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Faith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End of the day prayers</a:t>
                      </a:r>
                    </a:p>
                    <a:p>
                      <a:r>
                        <a:rPr lang="en-GB" sz="1200" dirty="0">
                          <a:latin typeface="ChunkFive Ex" pitchFamily="2" charset="0"/>
                        </a:rPr>
                        <a:t>Preparation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for Christmas Carol service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83298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/>
                        </a:rPr>
                        <a:t>Consideration of world issues and contribution of the arts to world change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48243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Love and 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Song lyrics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and their meaning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69868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Temperance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Use of equipment, instruments and resources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correctly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81533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Justice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Topics of apartheid, development of Blues and Jazz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62101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Solidarity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Ensemble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and group performance.</a:t>
                      </a:r>
                    </a:p>
                    <a:p>
                      <a:r>
                        <a:rPr lang="en-GB" sz="1200" baseline="0" dirty="0">
                          <a:latin typeface="ChunkFive Ex" pitchFamily="2" charset="0"/>
                        </a:rPr>
                        <a:t>Devising and composition work in groups.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69089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SFX,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theatre design, set, sound and lighting. Experimenting with  cause and effect in ICT </a:t>
                      </a:r>
                      <a:r>
                        <a:rPr lang="en-GB" sz="1200" baseline="0">
                          <a:latin typeface="ChunkFive Ex" pitchFamily="2" charset="0"/>
                        </a:rPr>
                        <a:t>and composing</a:t>
                      </a:r>
                      <a:endParaRPr lang="en-GB" sz="1200" dirty="0">
                        <a:latin typeface="ChunkFive Ex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16422"/>
                  </a:ext>
                </a:extLst>
              </a:tr>
              <a:tr h="516000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ChunkFive Ex" pitchFamily="2" charset="0"/>
                        </a:rPr>
                        <a:t>Courage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hunkFive Ex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hunkFive Ex" pitchFamily="2" charset="0"/>
                        </a:rPr>
                        <a:t>To perform,</a:t>
                      </a:r>
                      <a:r>
                        <a:rPr lang="en-GB" sz="1200" baseline="0" dirty="0">
                          <a:latin typeface="ChunkFive Ex" pitchFamily="2" charset="0"/>
                        </a:rPr>
                        <a:t> to create ideas, to experiment </a:t>
                      </a:r>
                      <a:r>
                        <a:rPr lang="en-GB" sz="1200" dirty="0">
                          <a:latin typeface="ChunkFive Ex" pitchFamily="2" charset="0"/>
                        </a:rPr>
                        <a:t>and demonstrate work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83494"/>
                  </a:ext>
                </a:extLst>
              </a:tr>
            </a:tbl>
          </a:graphicData>
        </a:graphic>
      </p:graphicFrame>
      <p:pic>
        <p:nvPicPr>
          <p:cNvPr id="35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89613" y="64973"/>
            <a:ext cx="724261" cy="7242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21830" y="826843"/>
            <a:ext cx="410400" cy="3884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35273" y="5101233"/>
            <a:ext cx="410400" cy="3884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91934" y="2124746"/>
            <a:ext cx="410400" cy="3884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35602" y="1454719"/>
            <a:ext cx="410400" cy="3734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91934" y="2692594"/>
            <a:ext cx="410400" cy="3884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51107" y="5668207"/>
            <a:ext cx="410400" cy="3884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5584" y="7338611"/>
            <a:ext cx="410400" cy="38846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40384" y="9056886"/>
            <a:ext cx="410400" cy="3884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51436" y="3436656"/>
            <a:ext cx="410400" cy="37342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30011" y="6714285"/>
            <a:ext cx="410400" cy="38846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17672" y="7908848"/>
            <a:ext cx="410400" cy="38846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35602" y="8608469"/>
            <a:ext cx="410400" cy="38846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72470" y="6297509"/>
            <a:ext cx="410400" cy="37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12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9D94FCD5393D41A1C0419ABB21B4E6" ma:contentTypeVersion="14" ma:contentTypeDescription="Create a new document." ma:contentTypeScope="" ma:versionID="3768074606467db60cccd28272756d05">
  <xsd:schema xmlns:xsd="http://www.w3.org/2001/XMLSchema" xmlns:xs="http://www.w3.org/2001/XMLSchema" xmlns:p="http://schemas.microsoft.com/office/2006/metadata/properties" xmlns:ns3="5dc8c618-d452-482a-8820-300f07ff7d9a" xmlns:ns4="fc5ac18f-dbbc-4bef-942c-d07cfc9698b5" targetNamespace="http://schemas.microsoft.com/office/2006/metadata/properties" ma:root="true" ma:fieldsID="46dc52e26e0f8daf881e8fd3c8a0af66" ns3:_="" ns4:_="">
    <xsd:import namespace="5dc8c618-d452-482a-8820-300f07ff7d9a"/>
    <xsd:import namespace="fc5ac18f-dbbc-4bef-942c-d07cfc9698b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c8c618-d452-482a-8820-300f07ff7d9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ac18f-dbbc-4bef-942c-d07cfc9698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D48FEF-34DB-4239-B9CB-D08C04534063}">
  <ds:schemaRefs>
    <ds:schemaRef ds:uri="http://purl.org/dc/terms/"/>
    <ds:schemaRef ds:uri="http://schemas.microsoft.com/office/2006/documentManagement/types"/>
    <ds:schemaRef ds:uri="http://purl.org/dc/elements/1.1/"/>
    <ds:schemaRef ds:uri="5dc8c618-d452-482a-8820-300f07ff7d9a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fc5ac18f-dbbc-4bef-942c-d07cfc9698b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F1901BD-52F5-42DE-B3C9-FF5B1A5366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c8c618-d452-482a-8820-300f07ff7d9a"/>
    <ds:schemaRef ds:uri="fc5ac18f-dbbc-4bef-942c-d07cfc9698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30F32A-2B37-403F-9B3F-4C1A0FB786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211</Words>
  <Application>Microsoft Office PowerPoint</Application>
  <PresentationFormat>A4 Paper (210x297 mm)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ChunkFive Ex</vt:lpstr>
      <vt:lpstr>Office Theme</vt:lpstr>
      <vt:lpstr>PowerPoint Presentation</vt:lpstr>
    </vt:vector>
  </TitlesOfParts>
  <Company>Oaklands Catholic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 Gildea</dc:creator>
  <cp:lastModifiedBy>S Richardson</cp:lastModifiedBy>
  <cp:revision>51</cp:revision>
  <dcterms:created xsi:type="dcterms:W3CDTF">2021-06-29T12:26:53Z</dcterms:created>
  <dcterms:modified xsi:type="dcterms:W3CDTF">2022-08-10T09:01:22Z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0x010100FD9D94FCD5393D41A1C0419ABB21B4E6</vt:lpwstr>
  </property>
</Properties>
</file>