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356" r:id="rId2"/>
    <p:sldId id="385" r:id="rId3"/>
    <p:sldId id="371" r:id="rId4"/>
    <p:sldId id="372" r:id="rId5"/>
    <p:sldId id="360" r:id="rId6"/>
    <p:sldId id="358" r:id="rId7"/>
    <p:sldId id="350" r:id="rId8"/>
    <p:sldId id="373" r:id="rId9"/>
  </p:sldIdLst>
  <p:sldSz cx="9144000" cy="6858000" type="screen4x3"/>
  <p:notesSz cx="6735763" cy="98663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A519"/>
    <a:srgbClr val="4CC0AD"/>
    <a:srgbClr val="01AEF0"/>
    <a:srgbClr val="F40CA1"/>
    <a:srgbClr val="C5EEFF"/>
    <a:srgbClr val="E834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 horzBarState="maximized">
    <p:restoredLeft sz="15000" autoAdjust="0"/>
    <p:restoredTop sz="77516" autoAdjust="0"/>
  </p:normalViewPr>
  <p:slideViewPr>
    <p:cSldViewPr>
      <p:cViewPr varScale="1">
        <p:scale>
          <a:sx n="88" d="100"/>
          <a:sy n="88" d="100"/>
        </p:scale>
        <p:origin x="1843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8D4E98-2832-4413-BC6E-5F0E60B071FA}" type="datetimeFigureOut">
              <a:rPr lang="en-GB" smtClean="0"/>
              <a:t>04/06/2021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1C82B0-370B-457B-A467-DC0464049C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67487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5CCF177D-12C3-4424-AAF5-B256913F2A95}" type="datetimeFigureOut">
              <a:rPr lang="en-GB"/>
              <a:pPr>
                <a:defRPr/>
              </a:pPr>
              <a:t>04/06/2021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701A6DE6-1F69-4FAE-9BC3-A504E6E8503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82518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Students</a:t>
            </a:r>
            <a:r>
              <a:rPr lang="en-GB" baseline="0" dirty="0" smtClean="0"/>
              <a:t> spend 30 secs discussing what they think National Apprenticeship week is</a:t>
            </a: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1A6DE6-1F69-4FAE-9BC3-A504E6E85036}" type="slidenum">
              <a:rPr lang="en-GB" smtClean="0"/>
              <a:pPr>
                <a:defRPr/>
              </a:pPr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28211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1A6DE6-1F69-4FAE-9BC3-A504E6E85036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90858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1A6DE6-1F69-4FAE-9BC3-A504E6E85036}" type="slidenum">
              <a:rPr lang="en-GB" smtClean="0"/>
              <a:pPr>
                <a:defRPr/>
              </a:pPr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52218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1A6DE6-1F69-4FAE-9BC3-A504E6E85036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81494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1A6DE6-1F69-4FAE-9BC3-A504E6E85036}" type="slidenum">
              <a:rPr lang="en-GB" smtClean="0"/>
              <a:pPr>
                <a:defRPr/>
              </a:pPr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01835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GB" sz="1200" baseline="0" dirty="0" smtClean="0">
                <a:latin typeface="Century Gothic" pitchFamily="34" charset="0"/>
              </a:rPr>
              <a:t>10 </a:t>
            </a:r>
            <a:r>
              <a:rPr lang="en-GB" sz="1200" baseline="0" dirty="0" err="1" smtClean="0">
                <a:latin typeface="Century Gothic" pitchFamily="34" charset="0"/>
              </a:rPr>
              <a:t>mins</a:t>
            </a:r>
            <a:endParaRPr lang="en-GB" sz="1200" baseline="0" dirty="0" smtClean="0">
              <a:latin typeface="Century Gothic" pitchFamily="34" charset="0"/>
            </a:endParaRP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US" dirty="0" smtClean="0"/>
              <a:t>Discuss your answers.</a:t>
            </a:r>
            <a:r>
              <a:rPr lang="en-US" baseline="0" dirty="0" smtClean="0"/>
              <a:t> </a:t>
            </a:r>
            <a:r>
              <a:rPr lang="en-US" dirty="0" smtClean="0"/>
              <a:t>Did the group</a:t>
            </a:r>
            <a:r>
              <a:rPr lang="en-US" baseline="0" dirty="0" smtClean="0"/>
              <a:t> </a:t>
            </a:r>
            <a:r>
              <a:rPr lang="en-US" dirty="0" smtClean="0"/>
              <a:t>identify similar points?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US" sz="1200" baseline="0" dirty="0" smtClean="0">
                <a:latin typeface="Century Gothic" pitchFamily="34" charset="0"/>
              </a:rPr>
              <a:t>Card sort into challenges and benefits.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US" sz="1200" baseline="0" dirty="0" smtClean="0">
                <a:latin typeface="Century Gothic" pitchFamily="34" charset="0"/>
              </a:rPr>
              <a:t>Ask for feedback from alumni</a:t>
            </a:r>
            <a:endParaRPr lang="en-GB" sz="1200" baseline="0" dirty="0" smtClean="0">
              <a:latin typeface="Century Gothic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1A6DE6-1F69-4FAE-9BC3-A504E6E85036}" type="slidenum">
              <a:rPr lang="en-GB" smtClean="0"/>
              <a:pPr>
                <a:defRPr/>
              </a:pPr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25061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We</a:t>
            </a:r>
            <a:r>
              <a:rPr lang="en-GB" baseline="0" dirty="0" smtClean="0"/>
              <a:t> recommend to print for students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1A6DE6-1F69-4FAE-9BC3-A504E6E85036}" type="slidenum">
              <a:rPr lang="en-GB" smtClean="0"/>
              <a:pPr>
                <a:defRPr/>
              </a:pPr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8336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We</a:t>
            </a:r>
            <a:r>
              <a:rPr lang="en-GB" baseline="0" dirty="0" smtClean="0"/>
              <a:t> recommend to print for students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1A6DE6-1F69-4FAE-9BC3-A504E6E85036}" type="slidenum">
              <a:rPr lang="en-GB" smtClean="0"/>
              <a:pPr>
                <a:defRPr/>
              </a:pPr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81053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1E8B0E-D0A0-4104-A180-D67CF4892FB5}" type="datetimeFigureOut">
              <a:rPr lang="en-GB"/>
              <a:pPr>
                <a:defRPr/>
              </a:pPr>
              <a:t>04/06/2021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8B51B4-12F8-401B-8DB4-938FB8285E7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66743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34D372-0A86-40A1-B31F-BEE2B3C99B88}" type="datetimeFigureOut">
              <a:rPr lang="en-GB" smtClean="0"/>
              <a:pPr>
                <a:defRPr/>
              </a:pPr>
              <a:t>04/06/2021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25F79-35C6-402F-835F-A8E333A8BB67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33064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2E8F57-266C-487F-9608-26A381E24E7C}" type="datetimeFigureOut">
              <a:rPr lang="en-GB"/>
              <a:pPr>
                <a:defRPr/>
              </a:pPr>
              <a:t>04/06/2021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093CF4-4FC2-45B8-A3F9-DDA074FCE96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15267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D6B725-BEF9-4A31-9F41-6771D03FEF20}" type="datetimeFigureOut">
              <a:rPr lang="en-GB"/>
              <a:pPr>
                <a:defRPr/>
              </a:pPr>
              <a:t>04/06/2021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9086CF-2FEA-45CA-9753-64D8347B21E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30066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8178E3-034A-4AB3-8B3A-6131003C9AD3}" type="datetimeFigureOut">
              <a:rPr lang="en-GB"/>
              <a:pPr>
                <a:defRPr/>
              </a:pPr>
              <a:t>04/06/2021</a:t>
            </a:fld>
            <a:endParaRPr lang="en-GB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01B82D-080A-444E-8814-D4B61D0232A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45617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20512B-B52B-4CCA-AE53-F8CF13948B70}" type="datetimeFigureOut">
              <a:rPr lang="en-GB"/>
              <a:pPr>
                <a:defRPr/>
              </a:pPr>
              <a:t>04/06/2021</a:t>
            </a:fld>
            <a:endParaRPr lang="en-GB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1DC279-813D-4236-9E27-B3382BBB413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29487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43192" cy="11430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964420-0751-4CCE-9501-321AAFD5083C}" type="datetimeFigureOut">
              <a:rPr lang="en-GB"/>
              <a:pPr>
                <a:defRPr/>
              </a:pPr>
              <a:t>04/06/2021</a:t>
            </a:fld>
            <a:endParaRPr lang="en-GB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8F8DDE-A7B4-42E9-8F35-F3B831F2BC9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90530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AFF6F7-042F-4267-A863-FBCC10F301A6}" type="datetimeFigureOut">
              <a:rPr lang="en-GB"/>
              <a:pPr>
                <a:defRPr/>
              </a:pPr>
              <a:t>04/06/2021</a:t>
            </a:fld>
            <a:endParaRPr lang="en-GB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219B85-962D-4EFC-B9F7-C1D411AE72F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1980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117600"/>
            <a:ext cx="4669358" cy="5008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ADFD08-DD59-462F-A73E-C1C98E7F8832}" type="datetimeFigureOut">
              <a:rPr lang="en-GB"/>
              <a:pPr>
                <a:defRPr/>
              </a:pPr>
              <a:t>04/06/2021</a:t>
            </a:fld>
            <a:endParaRPr lang="en-GB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86527-339A-4904-9D77-B3BEBE95A9A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91079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D6094F-03E1-4109-931B-7F59812666B4}" type="datetimeFigureOut">
              <a:rPr lang="en-GB"/>
              <a:pPr>
                <a:defRPr/>
              </a:pPr>
              <a:t>04/06/2021</a:t>
            </a:fld>
            <a:endParaRPr lang="en-GB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270D74-7F5C-4568-A0D8-AFEF6580EAB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44119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983097-F340-43E2-9C33-1F49023C06B5}" type="datetimeFigureOut">
              <a:rPr lang="en-GB"/>
              <a:pPr>
                <a:defRPr/>
              </a:pPr>
              <a:t>04/06/2021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BC25B0-3407-414D-803F-8816CE66AED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49628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23D540-15C5-41CD-B2F0-E5EFDDE82874}" type="datetimeFigureOut">
              <a:rPr lang="en-GB"/>
              <a:pPr>
                <a:defRPr/>
              </a:pPr>
              <a:t>04/06/2021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0596B6-7400-49EB-8DEA-0B12F1E3CD0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47222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4234D372-0A86-40A1-B31F-BEE2B3C99B88}" type="datetimeFigureOut">
              <a:rPr lang="en-GB"/>
              <a:pPr>
                <a:defRPr/>
              </a:pPr>
              <a:t>04/06/2021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D2E25F79-35C6-402F-835F-A8E333A8BB6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260648"/>
            <a:ext cx="1984252" cy="81381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636" r:id="rId1"/>
    <p:sldLayoutId id="2147484647" r:id="rId2"/>
    <p:sldLayoutId id="2147484637" r:id="rId3"/>
    <p:sldLayoutId id="2147484638" r:id="rId4"/>
    <p:sldLayoutId id="2147484639" r:id="rId5"/>
    <p:sldLayoutId id="2147484640" r:id="rId6"/>
    <p:sldLayoutId id="2147484641" r:id="rId7"/>
    <p:sldLayoutId id="2147484642" r:id="rId8"/>
    <p:sldLayoutId id="2147484643" r:id="rId9"/>
    <p:sldLayoutId id="2147484644" r:id="rId10"/>
    <p:sldLayoutId id="2147484645" r:id="rId11"/>
    <p:sldLayoutId id="2147484646" r:id="rId12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34" charset="-128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v.uk/apply-apprenticeship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etingofar.gov.uk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nas.apprenticeships.org.uk/" TargetMode="External"/><Relationship Id="rId7" Type="http://schemas.openxmlformats.org/officeDocument/2006/relationships/hyperlink" Target="http://www.studentladder.co.uk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plotr.co.uk/" TargetMode="External"/><Relationship Id="rId5" Type="http://schemas.openxmlformats.org/officeDocument/2006/relationships/hyperlink" Target="https://www.allaboutschoolleavers.co.uk/" TargetMode="External"/><Relationship Id="rId4" Type="http://schemas.openxmlformats.org/officeDocument/2006/relationships/hyperlink" Target="http://www.notgoingtouni.co.uk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4762" y="6881813"/>
            <a:ext cx="9144000" cy="71438"/>
          </a:xfrm>
          <a:prstGeom prst="rect">
            <a:avLst/>
          </a:prstGeom>
          <a:solidFill>
            <a:srgbClr val="F40C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>
              <a:solidFill>
                <a:srgbClr val="F40CA1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-4762" y="1412776"/>
            <a:ext cx="9144000" cy="0"/>
          </a:xfrm>
          <a:prstGeom prst="line">
            <a:avLst/>
          </a:prstGeom>
          <a:ln>
            <a:solidFill>
              <a:srgbClr val="F40C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163006" y="335524"/>
            <a:ext cx="34728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 smtClean="0">
                <a:solidFill>
                  <a:srgbClr val="01AEF0"/>
                </a:solidFill>
                <a:latin typeface="Century Gothic" panose="020B0502020202020204" pitchFamily="34" charset="0"/>
              </a:rPr>
              <a:t> </a:t>
            </a:r>
            <a:endParaRPr lang="en-GB" sz="2400" dirty="0">
              <a:solidFill>
                <a:srgbClr val="01AEF0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-3175" y="-4763"/>
            <a:ext cx="9142413" cy="149226"/>
          </a:xfrm>
          <a:prstGeom prst="rect">
            <a:avLst/>
          </a:prstGeom>
          <a:solidFill>
            <a:srgbClr val="E83479"/>
          </a:solidFill>
          <a:ln>
            <a:solidFill>
              <a:srgbClr val="E834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323528" y="1676054"/>
            <a:ext cx="8352928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2400" b="1" dirty="0">
                <a:latin typeface="Century Gothic" panose="020B0502020202020204" pitchFamily="34" charset="0"/>
              </a:rPr>
              <a:t>National Apprenticeship Week </a:t>
            </a:r>
            <a:r>
              <a:rPr lang="en-US" sz="2400" dirty="0">
                <a:latin typeface="Century Gothic" panose="020B0502020202020204" pitchFamily="34" charset="0"/>
              </a:rPr>
              <a:t>is </a:t>
            </a:r>
            <a:r>
              <a:rPr lang="en-US" sz="2400" dirty="0" smtClean="0">
                <a:latin typeface="Century Gothic" panose="020B0502020202020204" pitchFamily="34" charset="0"/>
              </a:rPr>
              <a:t>coordinated </a:t>
            </a:r>
            <a:r>
              <a:rPr lang="en-US" sz="2400" dirty="0">
                <a:latin typeface="Century Gothic" panose="020B0502020202020204" pitchFamily="34" charset="0"/>
              </a:rPr>
              <a:t>by the National Apprenticeship Service and is designed to celebrate apprenticeships and traineeships and the positive impact they have on individuals, businesses and the wider </a:t>
            </a:r>
            <a:r>
              <a:rPr lang="en-US" sz="2400" dirty="0" smtClean="0">
                <a:latin typeface="Century Gothic" panose="020B0502020202020204" pitchFamily="34" charset="0"/>
              </a:rPr>
              <a:t>economy.</a:t>
            </a:r>
          </a:p>
          <a:p>
            <a:pPr eaLnBrk="1" hangingPunct="1"/>
            <a:endParaRPr lang="en-US" sz="2400" b="1" dirty="0">
              <a:latin typeface="Century Gothic" panose="020B0502020202020204" pitchFamily="34" charset="0"/>
            </a:endParaRPr>
          </a:p>
          <a:p>
            <a:pPr eaLnBrk="1" hangingPunct="1"/>
            <a:endParaRPr lang="en-US" sz="2400" dirty="0">
              <a:latin typeface="Century Gothic" panose="020B0502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3006" y="519357"/>
            <a:ext cx="6281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rgbClr val="01AEF0"/>
                </a:solidFill>
                <a:latin typeface="Century Gothic" panose="020B0502020202020204" pitchFamily="34" charset="0"/>
              </a:rPr>
              <a:t>National Apprenticeship Week</a:t>
            </a:r>
            <a:endParaRPr lang="en-GB" sz="2800" dirty="0">
              <a:solidFill>
                <a:srgbClr val="01AEF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91913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4762" y="6881813"/>
            <a:ext cx="9144000" cy="71438"/>
          </a:xfrm>
          <a:prstGeom prst="rect">
            <a:avLst/>
          </a:prstGeom>
          <a:solidFill>
            <a:srgbClr val="F40C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>
              <a:solidFill>
                <a:srgbClr val="F40CA1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-4762" y="1412776"/>
            <a:ext cx="9144000" cy="0"/>
          </a:xfrm>
          <a:prstGeom prst="line">
            <a:avLst/>
          </a:prstGeom>
          <a:ln>
            <a:solidFill>
              <a:srgbClr val="F40C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163006" y="335524"/>
            <a:ext cx="34728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 smtClean="0">
                <a:solidFill>
                  <a:srgbClr val="01AEF0"/>
                </a:solidFill>
                <a:latin typeface="Century Gothic" panose="020B0502020202020204" pitchFamily="34" charset="0"/>
              </a:rPr>
              <a:t> </a:t>
            </a:r>
            <a:endParaRPr lang="en-GB" sz="2400" dirty="0">
              <a:solidFill>
                <a:srgbClr val="01AEF0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-3175" y="-4763"/>
            <a:ext cx="9142413" cy="149226"/>
          </a:xfrm>
          <a:prstGeom prst="rect">
            <a:avLst/>
          </a:prstGeom>
          <a:solidFill>
            <a:srgbClr val="E83479"/>
          </a:solidFill>
          <a:ln>
            <a:solidFill>
              <a:srgbClr val="E834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251520" y="1640976"/>
            <a:ext cx="8640960" cy="48659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GB" sz="2400" dirty="0">
                <a:solidFill>
                  <a:srgbClr val="262626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An apprenticeship is brilliant if you want to learn on the job, develop new skills, earn some money and get a qualification all at the same time. Your week will be split between working and studying at a college or other learning institution.  </a:t>
            </a:r>
            <a:endParaRPr lang="en-GB" sz="2400" dirty="0" smtClean="0">
              <a:solidFill>
                <a:srgbClr val="262626"/>
              </a:solidFill>
              <a:latin typeface="Century Gothic" panose="020B0502020202020204" pitchFamily="34" charset="0"/>
              <a:ea typeface="Century Gothic" panose="020B0502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endParaRPr lang="en-GB" sz="3200" dirty="0">
              <a:solidFill>
                <a:srgbClr val="262626"/>
              </a:solidFill>
              <a:latin typeface="Century Gothic" panose="020B0502020202020204" pitchFamily="34" charset="0"/>
              <a:ea typeface="Century Gothic" panose="020B0502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GB" sz="2400" dirty="0">
                <a:solidFill>
                  <a:srgbClr val="262626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There are three levels you can study at:</a:t>
            </a:r>
            <a:endParaRPr lang="en-GB" sz="3200" dirty="0">
              <a:solidFill>
                <a:srgbClr val="262626"/>
              </a:solidFill>
              <a:latin typeface="Century Gothic" panose="020B0502020202020204" pitchFamily="34" charset="0"/>
              <a:ea typeface="Century Gothic" panose="020B050202020202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262626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Intermediate (Level </a:t>
            </a:r>
            <a:r>
              <a:rPr lang="en-GB" sz="2400" b="1" dirty="0" smtClean="0">
                <a:solidFill>
                  <a:srgbClr val="262626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2)</a:t>
            </a:r>
            <a:endParaRPr lang="en-GB" sz="3200" b="1" dirty="0" smtClean="0">
              <a:solidFill>
                <a:srgbClr val="262626"/>
              </a:solidFill>
              <a:latin typeface="Century Gothic" panose="020B0502020202020204" pitchFamily="34" charset="0"/>
              <a:ea typeface="Century Gothic" panose="020B050202020202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b="1" dirty="0" smtClean="0">
                <a:solidFill>
                  <a:srgbClr val="262626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Advanced </a:t>
            </a:r>
            <a:r>
              <a:rPr lang="en-GB" sz="2400" b="1" dirty="0">
                <a:solidFill>
                  <a:srgbClr val="262626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Apprenticeship (Level 3)</a:t>
            </a:r>
            <a:endParaRPr lang="en-GB" sz="3200" b="1" dirty="0">
              <a:solidFill>
                <a:srgbClr val="262626"/>
              </a:solidFill>
              <a:latin typeface="Century Gothic" panose="020B0502020202020204" pitchFamily="34" charset="0"/>
              <a:ea typeface="Century Gothic" panose="020B050202020202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262626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Higher Apprenticeship (Level 4 and above</a:t>
            </a:r>
            <a:r>
              <a:rPr lang="en-GB" sz="2400" b="1" dirty="0" smtClean="0">
                <a:solidFill>
                  <a:srgbClr val="262626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)</a:t>
            </a:r>
            <a:endParaRPr lang="en-GB" sz="3200" b="1" dirty="0">
              <a:solidFill>
                <a:srgbClr val="262626"/>
              </a:solidFill>
              <a:latin typeface="Century Gothic" panose="020B0502020202020204" pitchFamily="34" charset="0"/>
              <a:ea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3006" y="519357"/>
            <a:ext cx="6281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rgbClr val="01AEF0"/>
                </a:solidFill>
                <a:latin typeface="Century Gothic" panose="020B0502020202020204" pitchFamily="34" charset="0"/>
              </a:rPr>
              <a:t>What is an apprenticeship?</a:t>
            </a:r>
            <a:endParaRPr lang="en-GB" sz="2800" dirty="0">
              <a:solidFill>
                <a:srgbClr val="01AEF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9926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4762" y="6881813"/>
            <a:ext cx="9144000" cy="71438"/>
          </a:xfrm>
          <a:prstGeom prst="rect">
            <a:avLst/>
          </a:prstGeom>
          <a:solidFill>
            <a:srgbClr val="F40C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>
              <a:solidFill>
                <a:srgbClr val="F40CA1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-4762" y="1412776"/>
            <a:ext cx="9144000" cy="0"/>
          </a:xfrm>
          <a:prstGeom prst="line">
            <a:avLst/>
          </a:prstGeom>
          <a:ln>
            <a:solidFill>
              <a:srgbClr val="F40C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163006" y="335524"/>
            <a:ext cx="34728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 smtClean="0">
                <a:solidFill>
                  <a:srgbClr val="01AEF0"/>
                </a:solidFill>
                <a:latin typeface="Century Gothic" panose="020B0502020202020204" pitchFamily="34" charset="0"/>
              </a:rPr>
              <a:t> </a:t>
            </a:r>
            <a:endParaRPr lang="en-GB" sz="2400" dirty="0">
              <a:solidFill>
                <a:srgbClr val="01AEF0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-3175" y="-4763"/>
            <a:ext cx="9142413" cy="149226"/>
          </a:xfrm>
          <a:prstGeom prst="rect">
            <a:avLst/>
          </a:prstGeom>
          <a:solidFill>
            <a:srgbClr val="E83479"/>
          </a:solidFill>
          <a:ln>
            <a:solidFill>
              <a:srgbClr val="E834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251520" y="1640976"/>
            <a:ext cx="8640960" cy="2756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GB" sz="2400" dirty="0" smtClean="0">
                <a:solidFill>
                  <a:srgbClr val="262626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There </a:t>
            </a:r>
            <a:r>
              <a:rPr lang="en-GB" sz="2400" dirty="0">
                <a:solidFill>
                  <a:srgbClr val="262626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are a range of opportunities available from apprenticeships at large well-known companies like BT, ASOS and the NHS as well as smaller local businesses. </a:t>
            </a:r>
            <a:endParaRPr lang="en-GB" sz="2400" dirty="0" smtClean="0">
              <a:solidFill>
                <a:srgbClr val="262626"/>
              </a:solidFill>
              <a:latin typeface="Century Gothic" panose="020B0502020202020204" pitchFamily="34" charset="0"/>
              <a:ea typeface="Century Gothic" panose="020B0502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endParaRPr lang="en-GB" sz="2400" dirty="0" smtClean="0">
              <a:solidFill>
                <a:srgbClr val="262626"/>
              </a:solidFill>
              <a:latin typeface="Century Gothic" panose="020B0502020202020204" pitchFamily="34" charset="0"/>
              <a:ea typeface="Century Gothic" panose="020B0502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GB" sz="2400" dirty="0" smtClean="0">
                <a:solidFill>
                  <a:srgbClr val="262626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Apprenticeships </a:t>
            </a:r>
            <a:r>
              <a:rPr lang="en-GB" sz="2400" dirty="0">
                <a:solidFill>
                  <a:srgbClr val="262626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can last anywhere between one and </a:t>
            </a:r>
            <a:r>
              <a:rPr lang="en-GB" sz="2400" dirty="0" smtClean="0">
                <a:solidFill>
                  <a:srgbClr val="262626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five </a:t>
            </a:r>
            <a:r>
              <a:rPr lang="en-GB" sz="2400" dirty="0">
                <a:solidFill>
                  <a:srgbClr val="262626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years.</a:t>
            </a:r>
            <a:endParaRPr lang="en-GB" sz="2400" dirty="0">
              <a:solidFill>
                <a:srgbClr val="262626"/>
              </a:solidFill>
              <a:effectLst/>
              <a:latin typeface="Century Gothic" panose="020B0502020202020204" pitchFamily="34" charset="0"/>
              <a:ea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3006" y="519357"/>
            <a:ext cx="6281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rgbClr val="01AEF0"/>
                </a:solidFill>
                <a:latin typeface="Century Gothic" panose="020B0502020202020204" pitchFamily="34" charset="0"/>
              </a:rPr>
              <a:t>What is an apprenticeship?</a:t>
            </a:r>
            <a:endParaRPr lang="en-GB" sz="2800" dirty="0">
              <a:solidFill>
                <a:srgbClr val="01AEF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67919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4762" y="6881813"/>
            <a:ext cx="9144000" cy="71438"/>
          </a:xfrm>
          <a:prstGeom prst="rect">
            <a:avLst/>
          </a:prstGeom>
          <a:solidFill>
            <a:srgbClr val="F40C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>
              <a:solidFill>
                <a:srgbClr val="F40CA1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-4762" y="1412776"/>
            <a:ext cx="9144000" cy="0"/>
          </a:xfrm>
          <a:prstGeom prst="line">
            <a:avLst/>
          </a:prstGeom>
          <a:ln>
            <a:solidFill>
              <a:srgbClr val="F40C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163006" y="335524"/>
            <a:ext cx="34728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 smtClean="0">
                <a:solidFill>
                  <a:srgbClr val="01AEF0"/>
                </a:solidFill>
                <a:latin typeface="Century Gothic" panose="020B0502020202020204" pitchFamily="34" charset="0"/>
              </a:rPr>
              <a:t> </a:t>
            </a:r>
            <a:endParaRPr lang="en-GB" sz="2400" dirty="0">
              <a:solidFill>
                <a:srgbClr val="01AEF0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-3175" y="-4763"/>
            <a:ext cx="9142413" cy="149226"/>
          </a:xfrm>
          <a:prstGeom prst="rect">
            <a:avLst/>
          </a:prstGeom>
          <a:solidFill>
            <a:srgbClr val="E83479"/>
          </a:solidFill>
          <a:ln>
            <a:solidFill>
              <a:srgbClr val="E834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246758" y="1832037"/>
            <a:ext cx="864096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Century Gothic" panose="020B0502020202020204" pitchFamily="34" charset="0"/>
              </a:rPr>
              <a:t>Anyone </a:t>
            </a:r>
            <a:r>
              <a:rPr lang="en-GB" sz="2400" dirty="0">
                <a:latin typeface="Century Gothic" panose="020B0502020202020204" pitchFamily="34" charset="0"/>
              </a:rPr>
              <a:t>above the age of 16 </a:t>
            </a:r>
            <a:endParaRPr lang="en-GB" sz="2400" dirty="0" smtClean="0">
              <a:latin typeface="Century Gothic" panose="020B0502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Century Gothic" panose="020B0502020202020204" pitchFamily="34" charset="0"/>
              </a:rPr>
              <a:t>Entry </a:t>
            </a:r>
            <a:r>
              <a:rPr lang="en-GB" sz="2400" dirty="0">
                <a:latin typeface="Century Gothic" panose="020B0502020202020204" pitchFamily="34" charset="0"/>
              </a:rPr>
              <a:t>requirements are set by the company offering the </a:t>
            </a:r>
            <a:r>
              <a:rPr lang="en-GB" sz="2400" dirty="0" smtClean="0">
                <a:latin typeface="Century Gothic" panose="020B0502020202020204" pitchFamily="34" charset="0"/>
              </a:rPr>
              <a:t>apprenticeship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Century Gothic" panose="020B0502020202020204" pitchFamily="34" charset="0"/>
              </a:rPr>
              <a:t>Level you </a:t>
            </a:r>
            <a:r>
              <a:rPr lang="en-GB" sz="2400" dirty="0">
                <a:latin typeface="Century Gothic" panose="020B0502020202020204" pitchFamily="34" charset="0"/>
              </a:rPr>
              <a:t>can apply for will differ depending on your </a:t>
            </a:r>
            <a:r>
              <a:rPr lang="en-GB" sz="2400" dirty="0" smtClean="0">
                <a:latin typeface="Century Gothic" panose="020B0502020202020204" pitchFamily="34" charset="0"/>
              </a:rPr>
              <a:t>qualifications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GB" sz="2400" dirty="0">
                <a:latin typeface="Century Gothic" panose="020B0502020202020204" pitchFamily="34" charset="0"/>
              </a:rPr>
              <a:t>e</a:t>
            </a:r>
            <a:r>
              <a:rPr lang="en-GB" sz="2400" dirty="0" smtClean="0">
                <a:latin typeface="Century Gothic" panose="020B0502020202020204" pitchFamily="34" charset="0"/>
              </a:rPr>
              <a:t>.g. five </a:t>
            </a:r>
            <a:r>
              <a:rPr lang="en-GB" sz="2400" dirty="0">
                <a:latin typeface="Century Gothic" panose="020B0502020202020204" pitchFamily="34" charset="0"/>
              </a:rPr>
              <a:t>good GCSE grades and good post 16 results </a:t>
            </a:r>
            <a:r>
              <a:rPr lang="en-GB" sz="2400" dirty="0" smtClean="0">
                <a:latin typeface="Century Gothic" panose="020B0502020202020204" pitchFamily="34" charset="0"/>
              </a:rPr>
              <a:t>can lead to an </a:t>
            </a:r>
            <a:r>
              <a:rPr lang="en-GB" sz="2400" dirty="0">
                <a:latin typeface="Century Gothic" panose="020B0502020202020204" pitchFamily="34" charset="0"/>
              </a:rPr>
              <a:t>Advanced or Higher Apprenticeship. </a:t>
            </a:r>
            <a:endParaRPr lang="en-GB" sz="2400" dirty="0" smtClean="0">
              <a:latin typeface="Century Gothic" panose="020B0502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3006" y="519357"/>
            <a:ext cx="6281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rgbClr val="01AEF0"/>
                </a:solidFill>
                <a:latin typeface="Century Gothic" panose="020B0502020202020204" pitchFamily="34" charset="0"/>
              </a:rPr>
              <a:t>Entry requirements</a:t>
            </a:r>
            <a:endParaRPr lang="en-GB" sz="2800" dirty="0">
              <a:solidFill>
                <a:srgbClr val="01AEF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29792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4762" y="6881813"/>
            <a:ext cx="9144000" cy="71438"/>
          </a:xfrm>
          <a:prstGeom prst="rect">
            <a:avLst/>
          </a:prstGeom>
          <a:solidFill>
            <a:srgbClr val="F40C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>
              <a:solidFill>
                <a:srgbClr val="F40CA1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-4762" y="1412776"/>
            <a:ext cx="9144000" cy="0"/>
          </a:xfrm>
          <a:prstGeom prst="line">
            <a:avLst/>
          </a:prstGeom>
          <a:ln>
            <a:solidFill>
              <a:srgbClr val="F40C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163006" y="335524"/>
            <a:ext cx="34728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 smtClean="0">
                <a:solidFill>
                  <a:srgbClr val="01AEF0"/>
                </a:solidFill>
                <a:latin typeface="Century Gothic" panose="020B0502020202020204" pitchFamily="34" charset="0"/>
              </a:rPr>
              <a:t> </a:t>
            </a:r>
            <a:endParaRPr lang="en-GB" sz="2400" dirty="0">
              <a:solidFill>
                <a:srgbClr val="01AEF0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-3175" y="-4763"/>
            <a:ext cx="9142413" cy="149226"/>
          </a:xfrm>
          <a:prstGeom prst="rect">
            <a:avLst/>
          </a:prstGeom>
          <a:solidFill>
            <a:srgbClr val="E83479"/>
          </a:solidFill>
          <a:ln>
            <a:solidFill>
              <a:srgbClr val="E834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2" name="Rectangle 1"/>
          <p:cNvSpPr/>
          <p:nvPr/>
        </p:nvSpPr>
        <p:spPr>
          <a:xfrm>
            <a:off x="395536" y="1669303"/>
            <a:ext cx="3600400" cy="46320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dirty="0">
                <a:latin typeface="Century Gothic" panose="020B0502020202020204" pitchFamily="34" charset="0"/>
              </a:rPr>
              <a:t>By setting up an account you will be able to</a:t>
            </a:r>
            <a:r>
              <a:rPr lang="en-US" sz="2600" dirty="0" smtClean="0">
                <a:latin typeface="Century Gothic" panose="020B0502020202020204" pitchFamily="34" charset="0"/>
              </a:rPr>
              <a:t>:</a:t>
            </a:r>
          </a:p>
          <a:p>
            <a:endParaRPr lang="en-US" sz="2500" dirty="0" smtClean="0">
              <a:latin typeface="Century Gothic" panose="020B0502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Century Gothic" panose="020B0502020202020204" pitchFamily="34" charset="0"/>
              </a:rPr>
              <a:t>Search and apply for the full range of apprenticeships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Century Gothic" panose="020B0502020202020204" pitchFamily="34" charset="0"/>
              </a:rPr>
              <a:t>Save your searches and set up alerts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Century Gothic" panose="020B0502020202020204" pitchFamily="34" charset="0"/>
              </a:rPr>
              <a:t>Apply on-line for jobs that interest you</a:t>
            </a:r>
            <a:endParaRPr lang="en-GB" sz="2400" dirty="0">
              <a:latin typeface="Century Gothic" panose="020B0502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283968" y="4672139"/>
            <a:ext cx="453650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Century Gothic" panose="020B0502020202020204" pitchFamily="34" charset="0"/>
              </a:rPr>
              <a:t> Go </a:t>
            </a:r>
            <a:r>
              <a:rPr lang="en-US" sz="2800" dirty="0">
                <a:latin typeface="Century Gothic" panose="020B0502020202020204" pitchFamily="34" charset="0"/>
              </a:rPr>
              <a:t>to ‘Find an apprenticeship’ </a:t>
            </a:r>
            <a:r>
              <a:rPr lang="en-US" sz="2800" dirty="0" smtClean="0">
                <a:latin typeface="Century Gothic" panose="020B0502020202020204" pitchFamily="34" charset="0"/>
                <a:hlinkClick r:id="rId3"/>
              </a:rPr>
              <a:t>www.gov.uk/apply-apprenticeship</a:t>
            </a:r>
            <a:r>
              <a:rPr lang="en-US" sz="2800" dirty="0" smtClean="0">
                <a:latin typeface="Century Gothic" panose="020B0502020202020204" pitchFamily="34" charset="0"/>
              </a:rPr>
              <a:t> </a:t>
            </a:r>
            <a:endParaRPr lang="en-GB" sz="2800" dirty="0">
              <a:latin typeface="Century Gothic" panose="020B0502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6481" t="22707" r="55332" b="34965"/>
          <a:stretch/>
        </p:blipFill>
        <p:spPr>
          <a:xfrm>
            <a:off x="4283968" y="1806072"/>
            <a:ext cx="4536504" cy="282709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63006" y="519357"/>
            <a:ext cx="6281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rgbClr val="01AEF0"/>
                </a:solidFill>
                <a:latin typeface="Century Gothic" panose="020B0502020202020204" pitchFamily="34" charset="0"/>
              </a:rPr>
              <a:t>Where can I find the right one?</a:t>
            </a:r>
            <a:endParaRPr lang="en-GB" sz="2800" dirty="0">
              <a:solidFill>
                <a:srgbClr val="01AEF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24361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4762" y="6881813"/>
            <a:ext cx="9144000" cy="71438"/>
          </a:xfrm>
          <a:prstGeom prst="rect">
            <a:avLst/>
          </a:prstGeom>
          <a:solidFill>
            <a:srgbClr val="F40C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>
              <a:solidFill>
                <a:srgbClr val="F40CA1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-4762" y="1412776"/>
            <a:ext cx="9144000" cy="0"/>
          </a:xfrm>
          <a:prstGeom prst="line">
            <a:avLst/>
          </a:prstGeom>
          <a:ln>
            <a:solidFill>
              <a:srgbClr val="F40C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163006" y="335524"/>
            <a:ext cx="34728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 smtClean="0">
                <a:solidFill>
                  <a:srgbClr val="01AEF0"/>
                </a:solidFill>
                <a:latin typeface="Century Gothic" panose="020B0502020202020204" pitchFamily="34" charset="0"/>
              </a:rPr>
              <a:t> </a:t>
            </a:r>
            <a:endParaRPr lang="en-GB" sz="2400" dirty="0">
              <a:solidFill>
                <a:srgbClr val="01AEF0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-3175" y="-4763"/>
            <a:ext cx="9142413" cy="149226"/>
          </a:xfrm>
          <a:prstGeom prst="rect">
            <a:avLst/>
          </a:prstGeom>
          <a:solidFill>
            <a:srgbClr val="E83479"/>
          </a:solidFill>
          <a:ln>
            <a:solidFill>
              <a:srgbClr val="E834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567238" y="2852936"/>
            <a:ext cx="0" cy="3797032"/>
          </a:xfrm>
          <a:prstGeom prst="line">
            <a:avLst/>
          </a:prstGeom>
          <a:ln w="57150">
            <a:solidFill>
              <a:srgbClr val="F40C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39552" y="2852936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latin typeface="Century Gothic" panose="020B0502020202020204" pitchFamily="34" charset="0"/>
              </a:rPr>
              <a:t>Challenges</a:t>
            </a:r>
            <a:endParaRPr lang="en-GB" b="1" dirty="0">
              <a:latin typeface="Century Gothic" panose="020B0502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10549" y="2852936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latin typeface="Century Gothic" panose="020B0502020202020204" pitchFamily="34" charset="0"/>
              </a:rPr>
              <a:t>Benefits</a:t>
            </a:r>
            <a:endParaRPr lang="en-GB" b="1" dirty="0">
              <a:latin typeface="Century Gothic" panose="020B0502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39552" y="1701934"/>
            <a:ext cx="770290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Century Gothic" panose="020B0502020202020204" pitchFamily="34" charset="0"/>
              </a:rPr>
              <a:t>What do you think are the 5 challenges and benefits of becoming an apprentice?</a:t>
            </a:r>
            <a:endParaRPr lang="en-GB" sz="2400" dirty="0">
              <a:latin typeface="Century Gothic" panose="020B0502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4080" y="489992"/>
            <a:ext cx="62091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rgbClr val="01AEF0"/>
                </a:solidFill>
                <a:latin typeface="Century Gothic" panose="020B0502020202020204" pitchFamily="34" charset="0"/>
              </a:rPr>
              <a:t>Challenges and benefits</a:t>
            </a:r>
            <a:endParaRPr lang="en-GB" sz="2800" dirty="0">
              <a:solidFill>
                <a:srgbClr val="01AEF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61675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4762" y="6881813"/>
            <a:ext cx="9144000" cy="71438"/>
          </a:xfrm>
          <a:prstGeom prst="rect">
            <a:avLst/>
          </a:prstGeom>
          <a:solidFill>
            <a:srgbClr val="F40C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>
              <a:solidFill>
                <a:srgbClr val="F40CA1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-4762" y="1412776"/>
            <a:ext cx="9144000" cy="0"/>
          </a:xfrm>
          <a:prstGeom prst="line">
            <a:avLst/>
          </a:prstGeom>
          <a:ln>
            <a:solidFill>
              <a:srgbClr val="F40C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-3175" y="-4763"/>
            <a:ext cx="9142413" cy="149226"/>
          </a:xfrm>
          <a:prstGeom prst="rect">
            <a:avLst/>
          </a:prstGeom>
          <a:solidFill>
            <a:srgbClr val="E83479"/>
          </a:solidFill>
          <a:ln>
            <a:solidFill>
              <a:srgbClr val="E834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188368" y="517009"/>
            <a:ext cx="62091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rgbClr val="01AEF0"/>
                </a:solidFill>
                <a:latin typeface="Century Gothic" panose="020B0502020202020204" pitchFamily="34" charset="0"/>
              </a:rPr>
              <a:t>What next?</a:t>
            </a:r>
            <a:endParaRPr lang="en-GB" sz="2800" dirty="0">
              <a:solidFill>
                <a:srgbClr val="01AEF0"/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171931" y="1646192"/>
            <a:ext cx="8776120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571500" indent="-571500" eaLnBrk="1" hangingPunct="1">
              <a:buFont typeface="Arial" panose="020B0604020202020204" pitchFamily="34" charset="0"/>
              <a:buChar char="•"/>
            </a:pPr>
            <a:r>
              <a:rPr lang="en-GB" sz="2000" dirty="0" smtClean="0">
                <a:latin typeface="Century Gothic" panose="020B0502020202020204" pitchFamily="34" charset="0"/>
              </a:rPr>
              <a:t>Visit</a:t>
            </a:r>
            <a:r>
              <a:rPr lang="en-GB" sz="2000" dirty="0">
                <a:latin typeface="Century Gothic" panose="020B0502020202020204" pitchFamily="34" charset="0"/>
              </a:rPr>
              <a:t>: </a:t>
            </a:r>
            <a:r>
              <a:rPr lang="en-GB" sz="2000" dirty="0" smtClean="0">
                <a:latin typeface="Century Gothic" panose="020B0502020202020204" pitchFamily="34" charset="0"/>
                <a:hlinkClick r:id="rId3"/>
              </a:rPr>
              <a:t>www.getingofar.gov.uk</a:t>
            </a:r>
            <a:r>
              <a:rPr lang="en-GB" sz="2000" dirty="0" smtClean="0">
                <a:latin typeface="Century Gothic" panose="020B0502020202020204" pitchFamily="34" charset="0"/>
              </a:rPr>
              <a:t> for more information on the benefits of apprenticeships</a:t>
            </a:r>
          </a:p>
          <a:p>
            <a:pPr eaLnBrk="1" hangingPunct="1"/>
            <a:endParaRPr lang="en-GB" sz="2000" dirty="0" smtClean="0">
              <a:latin typeface="Century Gothic" panose="020B0502020202020204" pitchFamily="34" charset="0"/>
            </a:endParaRPr>
          </a:p>
          <a:p>
            <a:pPr marL="571500" indent="-571500" eaLnBrk="1" hangingPunct="1">
              <a:buFont typeface="Arial" panose="020B0604020202020204" pitchFamily="34" charset="0"/>
              <a:buChar char="•"/>
            </a:pPr>
            <a:r>
              <a:rPr lang="en-US" sz="2000" dirty="0">
                <a:latin typeface="Century Gothic" panose="020B0502020202020204" pitchFamily="34" charset="0"/>
              </a:rPr>
              <a:t>Watch videos of real apprentices telling their stories on YouTube, Get In Go Far Facebook and Get In Go Far Instagram </a:t>
            </a:r>
          </a:p>
          <a:p>
            <a:pPr eaLnBrk="1" hangingPunct="1"/>
            <a:endParaRPr lang="en-US" sz="2000" dirty="0" smtClean="0">
              <a:latin typeface="Century Gothic" panose="020B0502020202020204" pitchFamily="34" charset="0"/>
            </a:endParaRPr>
          </a:p>
          <a:p>
            <a:pPr marL="571500" indent="-571500" eaLnBrk="1" hangingPunct="1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entury Gothic" panose="020B0502020202020204" pitchFamily="34" charset="0"/>
              </a:rPr>
              <a:t>The </a:t>
            </a:r>
            <a:r>
              <a:rPr lang="en-US" sz="2000" dirty="0">
                <a:latin typeface="Century Gothic" panose="020B0502020202020204" pitchFamily="34" charset="0"/>
              </a:rPr>
              <a:t>National Apprenticeship Service can help individuals find an apprenticeship or traineeship. Visit GOV.UK and search ‘Find an apprenticeship’ or ‘Find a traineeship’. </a:t>
            </a:r>
            <a:endParaRPr lang="en-US" sz="2000" dirty="0" smtClean="0">
              <a:latin typeface="Century Gothic" panose="020B0502020202020204" pitchFamily="34" charset="0"/>
            </a:endParaRPr>
          </a:p>
          <a:p>
            <a:pPr eaLnBrk="1" hangingPunct="1"/>
            <a:endParaRPr lang="en-US" sz="2000" dirty="0">
              <a:latin typeface="Century Gothic" panose="020B0502020202020204" pitchFamily="34" charset="0"/>
            </a:endParaRPr>
          </a:p>
          <a:p>
            <a:pPr marL="571500" indent="-571500" eaLnBrk="1" hangingPunct="1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entury Gothic" panose="020B0502020202020204" pitchFamily="34" charset="0"/>
              </a:rPr>
              <a:t>Follow </a:t>
            </a:r>
            <a:r>
              <a:rPr lang="en-US" sz="2000" dirty="0">
                <a:latin typeface="Century Gothic" panose="020B0502020202020204" pitchFamily="34" charset="0"/>
              </a:rPr>
              <a:t>the apprenticeships vacancy twitter feed @</a:t>
            </a:r>
            <a:r>
              <a:rPr lang="en-US" sz="2000" dirty="0" err="1">
                <a:latin typeface="Century Gothic" panose="020B0502020202020204" pitchFamily="34" charset="0"/>
              </a:rPr>
              <a:t>AppVacancies</a:t>
            </a:r>
            <a:r>
              <a:rPr lang="en-US" sz="2000" dirty="0">
                <a:latin typeface="Century Gothic" panose="020B0502020202020204" pitchFamily="34" charset="0"/>
              </a:rPr>
              <a:t> </a:t>
            </a:r>
            <a:endParaRPr lang="en-US" sz="2000" dirty="0" smtClean="0">
              <a:latin typeface="Century Gothic" panose="020B0502020202020204" pitchFamily="34" charset="0"/>
            </a:endParaRPr>
          </a:p>
          <a:p>
            <a:pPr eaLnBrk="1" hangingPunct="1"/>
            <a:endParaRPr lang="en-US" sz="2000" dirty="0">
              <a:latin typeface="Century Gothic" panose="020B0502020202020204" pitchFamily="34" charset="0"/>
            </a:endParaRPr>
          </a:p>
          <a:p>
            <a:pPr marL="571500" indent="-571500" eaLnBrk="1" hangingPunct="1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entury Gothic" panose="020B0502020202020204" pitchFamily="34" charset="0"/>
              </a:rPr>
              <a:t>For </a:t>
            </a:r>
            <a:r>
              <a:rPr lang="en-US" sz="2000" dirty="0">
                <a:latin typeface="Century Gothic" panose="020B0502020202020204" pitchFamily="34" charset="0"/>
              </a:rPr>
              <a:t>advice on career choices search online for the National Careers </a:t>
            </a:r>
            <a:r>
              <a:rPr lang="en-US" sz="2000" dirty="0" smtClean="0">
                <a:latin typeface="Century Gothic" panose="020B0502020202020204" pitchFamily="34" charset="0"/>
              </a:rPr>
              <a:t>Service</a:t>
            </a:r>
            <a:endParaRPr lang="en-GB" sz="2000" dirty="0" smtClean="0">
              <a:solidFill>
                <a:srgbClr val="FF0000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10279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4762" y="6881813"/>
            <a:ext cx="9144000" cy="71438"/>
          </a:xfrm>
          <a:prstGeom prst="rect">
            <a:avLst/>
          </a:prstGeom>
          <a:solidFill>
            <a:srgbClr val="F40C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>
              <a:solidFill>
                <a:srgbClr val="F40CA1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-4762" y="1412776"/>
            <a:ext cx="9144000" cy="0"/>
          </a:xfrm>
          <a:prstGeom prst="line">
            <a:avLst/>
          </a:prstGeom>
          <a:ln>
            <a:solidFill>
              <a:srgbClr val="F40C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-3175" y="-4763"/>
            <a:ext cx="9142413" cy="149226"/>
          </a:xfrm>
          <a:prstGeom prst="rect">
            <a:avLst/>
          </a:prstGeom>
          <a:solidFill>
            <a:srgbClr val="E83479"/>
          </a:solidFill>
          <a:ln>
            <a:solidFill>
              <a:srgbClr val="E834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188368" y="517009"/>
            <a:ext cx="62091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rgbClr val="01AEF0"/>
                </a:solidFill>
                <a:latin typeface="Century Gothic" panose="020B0502020202020204" pitchFamily="34" charset="0"/>
              </a:rPr>
              <a:t>How can I find out more?</a:t>
            </a:r>
            <a:endParaRPr lang="en-GB" sz="2800" dirty="0">
              <a:solidFill>
                <a:srgbClr val="01AEF0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53630" y="1558124"/>
            <a:ext cx="8801482" cy="51783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262626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National </a:t>
            </a:r>
            <a:r>
              <a:rPr lang="en-GB" dirty="0">
                <a:solidFill>
                  <a:srgbClr val="262626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Apprenticeship Service (</a:t>
            </a:r>
            <a:r>
              <a:rPr lang="en-GB" u="sng" dirty="0">
                <a:solidFill>
                  <a:srgbClr val="262626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  <a:hlinkClick r:id="rId3"/>
              </a:rPr>
              <a:t>http://nas.apprenticeships.org.uk/</a:t>
            </a:r>
            <a:r>
              <a:rPr lang="en-GB" dirty="0">
                <a:solidFill>
                  <a:srgbClr val="262626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) – This is a great website where you can search for opportunities as well as watch videos about current apprentices.</a:t>
            </a:r>
            <a:endParaRPr lang="en-GB" sz="2400" dirty="0">
              <a:solidFill>
                <a:srgbClr val="262626"/>
              </a:solidFill>
              <a:latin typeface="Century Gothic" panose="020B0502020202020204" pitchFamily="34" charset="0"/>
              <a:ea typeface="Century Gothic" panose="020B0502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62626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Not Going to </a:t>
            </a:r>
            <a:r>
              <a:rPr lang="en-GB" dirty="0" err="1">
                <a:solidFill>
                  <a:srgbClr val="262626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Uni</a:t>
            </a:r>
            <a:r>
              <a:rPr lang="en-GB" dirty="0">
                <a:solidFill>
                  <a:srgbClr val="262626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 (</a:t>
            </a:r>
            <a:r>
              <a:rPr lang="en-GB" u="sng" dirty="0">
                <a:solidFill>
                  <a:srgbClr val="262626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  <a:hlinkClick r:id="rId4"/>
              </a:rPr>
              <a:t>http://www.notgoingtouni.co.uk/</a:t>
            </a:r>
            <a:r>
              <a:rPr lang="en-GB" dirty="0">
                <a:solidFill>
                  <a:srgbClr val="262626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) – Have a look at Not Going to </a:t>
            </a:r>
            <a:r>
              <a:rPr lang="en-GB" dirty="0" err="1">
                <a:solidFill>
                  <a:srgbClr val="262626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Uni</a:t>
            </a:r>
            <a:r>
              <a:rPr lang="en-GB" dirty="0">
                <a:solidFill>
                  <a:srgbClr val="262626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 to find out about the options available to you if you do not want to go to university – including apprenticeships! There’s a great ‘Be Inspired’ section too where you can find out about different jobs</a:t>
            </a:r>
            <a:r>
              <a:rPr lang="en-GB" dirty="0" smtClean="0">
                <a:solidFill>
                  <a:srgbClr val="262626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All About School Leavers - </a:t>
            </a:r>
            <a:r>
              <a:rPr lang="en-US" dirty="0">
                <a:latin typeface="Century Gothic" panose="020B0502020202020204" pitchFamily="34" charset="0"/>
                <a:hlinkClick r:id="rId5"/>
              </a:rPr>
              <a:t>https://www.allaboutschoolleavers.co.uk</a:t>
            </a:r>
            <a:r>
              <a:rPr lang="en-US" dirty="0" smtClean="0">
                <a:latin typeface="Century Gothic" panose="020B0502020202020204" pitchFamily="34" charset="0"/>
                <a:hlinkClick r:id="rId5"/>
              </a:rPr>
              <a:t>/</a:t>
            </a:r>
            <a:r>
              <a:rPr lang="en-US" dirty="0" smtClean="0">
                <a:latin typeface="Century Gothic" panose="020B0502020202020204" pitchFamily="34" charset="0"/>
              </a:rPr>
              <a:t>  </a:t>
            </a:r>
            <a:endParaRPr lang="en-GB" dirty="0">
              <a:solidFill>
                <a:srgbClr val="262626"/>
              </a:solidFill>
              <a:latin typeface="Century Gothic" panose="020B0502020202020204" pitchFamily="34" charset="0"/>
              <a:ea typeface="Century Gothic" panose="020B0502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rgbClr val="262626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Plotr</a:t>
            </a:r>
            <a:r>
              <a:rPr lang="en-GB" dirty="0">
                <a:solidFill>
                  <a:srgbClr val="262626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 (</a:t>
            </a:r>
            <a:r>
              <a:rPr lang="en-GB" u="sng" dirty="0">
                <a:solidFill>
                  <a:srgbClr val="262626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  <a:hlinkClick r:id="rId6"/>
              </a:rPr>
              <a:t>www.plotr.co.uk</a:t>
            </a:r>
            <a:r>
              <a:rPr lang="en-GB" dirty="0">
                <a:solidFill>
                  <a:srgbClr val="262626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) – </a:t>
            </a:r>
            <a:r>
              <a:rPr lang="en-GB" dirty="0" err="1">
                <a:solidFill>
                  <a:srgbClr val="262626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Plotr</a:t>
            </a:r>
            <a:r>
              <a:rPr lang="en-GB" dirty="0">
                <a:solidFill>
                  <a:srgbClr val="262626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 is a one-stop-shop for everything you need to know about career options. There’s lots of information about apprenticeships, interesting articles to inspire you, and lots more.</a:t>
            </a:r>
            <a:endParaRPr lang="en-GB" sz="2400" dirty="0">
              <a:solidFill>
                <a:srgbClr val="262626"/>
              </a:solidFill>
              <a:latin typeface="Century Gothic" panose="020B0502020202020204" pitchFamily="34" charset="0"/>
              <a:ea typeface="Century Gothic" panose="020B0502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62626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Student Ladder (</a:t>
            </a:r>
            <a:r>
              <a:rPr lang="en-GB" u="sng" dirty="0">
                <a:solidFill>
                  <a:srgbClr val="262626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  <a:hlinkClick r:id="rId7"/>
              </a:rPr>
              <a:t>www.studentladder.co.uk</a:t>
            </a:r>
            <a:r>
              <a:rPr lang="en-GB" dirty="0">
                <a:solidFill>
                  <a:srgbClr val="262626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) – Check out Student Ladder for a range of opportunities including ‘School Leaver Programmes’, which are also known as Higher Apprenticeships. </a:t>
            </a:r>
            <a:endParaRPr lang="en-GB" sz="2400" dirty="0">
              <a:solidFill>
                <a:srgbClr val="262626"/>
              </a:solidFill>
              <a:effectLst/>
              <a:latin typeface="Century Gothic" panose="020B0502020202020204" pitchFamily="34" charset="0"/>
              <a:ea typeface="Century Gothic" panose="020B0502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90039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uture First presentation template" id="{0D0AC9A6-3511-4859-BE80-38CB1C87E5FB}" vid="{4F75A97A-6307-4212-B987-BE2DAD66943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1027</TotalTime>
  <Words>593</Words>
  <Application>Microsoft Office PowerPoint</Application>
  <PresentationFormat>On-screen Show (4:3)</PresentationFormat>
  <Paragraphs>66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ＭＳ Ｐゴシック</vt:lpstr>
      <vt:lpstr>Arial</vt:lpstr>
      <vt:lpstr>Calibri</vt:lpstr>
      <vt:lpstr>Century Gothic</vt:lpstr>
      <vt:lpstr>Courier New</vt:lpstr>
      <vt:lpstr>Times New Roman</vt:lpstr>
      <vt:lpstr>Template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Emma Fay</dc:creator>
  <cp:lastModifiedBy>J Oldroyd</cp:lastModifiedBy>
  <cp:revision>96</cp:revision>
  <cp:lastPrinted>2014-02-18T18:22:28Z</cp:lastPrinted>
  <dcterms:created xsi:type="dcterms:W3CDTF">2017-12-06T14:32:34Z</dcterms:created>
  <dcterms:modified xsi:type="dcterms:W3CDTF">2021-06-04T10:32:28Z</dcterms:modified>
</cp:coreProperties>
</file>