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50" r:id="rId2"/>
    <p:sldId id="334" r:id="rId3"/>
    <p:sldId id="352" r:id="rId4"/>
    <p:sldId id="362" r:id="rId5"/>
    <p:sldId id="364" r:id="rId6"/>
    <p:sldId id="355" r:id="rId7"/>
    <p:sldId id="363" r:id="rId8"/>
    <p:sldId id="361" r:id="rId9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C0AD"/>
    <a:srgbClr val="01AEF0"/>
    <a:srgbClr val="E83479"/>
    <a:srgbClr val="F40C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000" autoAdjust="0"/>
    <p:restoredTop sz="88182" autoAdjust="0"/>
  </p:normalViewPr>
  <p:slideViewPr>
    <p:cSldViewPr>
      <p:cViewPr varScale="1">
        <p:scale>
          <a:sx n="88" d="100"/>
          <a:sy n="88" d="100"/>
        </p:scale>
        <p:origin x="184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D4E98-2832-4413-BC6E-5F0E60B071FA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82B0-370B-457B-A467-DC0464049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748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CCF177D-12C3-4424-AAF5-B256913F2A95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01A6DE6-1F69-4FAE-9BC3-A504E6E850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251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ntent.digital.nhs.uk/catalogue/PUB21748/apms-2014-full-rpt.pdf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who.int/mental_health/media/en/785.pdf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Introduce the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topic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This year’s theme is nature #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connnectwithnature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Introduce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that there is a guest today-your alumni!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This could also be run as an assembly</a:t>
            </a:r>
            <a:endParaRPr lang="en-GB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230C2549-BDA5-46FC-8C7E-755137E8B762}" type="slidenum">
              <a:rPr lang="en-US" smtClean="0">
                <a:latin typeface="Calibri" pitchFamily="34" charset="0"/>
              </a:rPr>
              <a:pPr eaLnBrk="1" hangingPunct="1"/>
              <a:t>1</a:t>
            </a:fld>
            <a:endParaRPr lang="en-US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79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1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McManus S,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Bebbington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P, Jenkins R,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Brugha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T. (eds.) (2016) Mental health and wellbeing in England: Adult Psychiatric Morbidity Survey 2014. Leeds: NHS Digital. Available at: </a:t>
            </a:r>
            <a:r>
              <a:rPr lang="en-GB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  <a:hlinkClick r:id="rId3"/>
              </a:rPr>
              <a:t>http://content.digital.nhs.uk/catalogue/PUB21748/apms-2014-full-rpt.pdf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 [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Accesed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5 October 2016]</a:t>
            </a:r>
          </a:p>
          <a:p>
            <a:r>
              <a:rPr lang="en-GB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2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WHO (2003). Caring for children and adolescents with mental disorders: Setting WHO directions. [online] Geneva: World Health Organization. Available at: </a:t>
            </a:r>
            <a:r>
              <a:rPr lang="en-GB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  <a:hlinkClick r:id="rId4"/>
              </a:rPr>
              <a:t>http://www.who.int/mental_health/media/en/785.pdf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 [Accessed 14 Sep. 2015].</a:t>
            </a:r>
          </a:p>
          <a:p>
            <a:r>
              <a:rPr lang="en-GB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3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Kessler RC, Berglund P,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Demler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O,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Jin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R,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Merikangas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KR, Walters EE. (2005). Lifetime Prevalence and Age-of-Onset Distributions of DSM-IV Disorders in the National Comorbidity Survey Replication. Archives of General Psychiatry, 62 (6) pp. 593-602. doi:10.1001/archpsyc.62.6.593.</a:t>
            </a:r>
          </a:p>
          <a:p>
            <a:r>
              <a:rPr lang="en-GB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4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Children’s Society (2008) The Good Childhood Inquiry: health research evidence. London: Children’s Society.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276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It is only in the last five generations</a:t>
            </a:r>
            <a:r>
              <a:rPr lang="en-GB" baseline="0" dirty="0" smtClean="0"/>
              <a:t> that our work has become disconnected from nature</a:t>
            </a:r>
          </a:p>
          <a:p>
            <a:r>
              <a:rPr lang="en-GB" baseline="0" dirty="0" smtClean="0"/>
              <a:t>13% of UK households have no access to a garden, making it harder to access nature, but nature is not a luxury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122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78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092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To</a:t>
            </a:r>
            <a:r>
              <a:rPr lang="en-GB" baseline="0" dirty="0" smtClean="0"/>
              <a:t> do this virtually you can use the whiteboard function in zoom or the </a:t>
            </a:r>
            <a:r>
              <a:rPr lang="en-GB" baseline="0" dirty="0" err="1" smtClean="0"/>
              <a:t>jamboard</a:t>
            </a:r>
            <a:r>
              <a:rPr lang="en-GB" baseline="0" dirty="0" smtClean="0"/>
              <a:t> function on Google.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91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Other ideas for connecting with nature: https://www.mind.org.uk/information-support/tips-for-everyday-living/nature-and-mental-health/ideas-to-try-in-nature/#ConnectWithAnimals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11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this off as a leaflet and share with students if possible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A6DE6-1F69-4FAE-9BC3-A504E6E85036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754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E8B0E-D0A0-4104-A180-D67CF4892FB5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B51B4-12F8-401B-8DB4-938FB8285E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674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34D372-0A86-40A1-B31F-BEE2B3C99B88}" type="datetimeFigureOut">
              <a:rPr lang="en-GB" smtClean="0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25F79-35C6-402F-835F-A8E333A8BB6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06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E8F57-266C-487F-9608-26A381E24E7C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93CF4-4FC2-45B8-A3F9-DDA074FCE9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526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B725-BEF9-4A31-9F41-6771D03FEF20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086CF-2FEA-45CA-9753-64D8347B21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006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178E3-034A-4AB3-8B3A-6131003C9AD3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1B82D-080A-444E-8814-D4B61D0232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561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0512B-B52B-4CCA-AE53-F8CF13948B70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DC279-813D-4236-9E27-B3382BBB41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94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f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04813"/>
            <a:ext cx="25590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64420-0751-4CCE-9501-321AAFD5083C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8DDE-A7B4-42E9-8F35-F3B831F2BC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053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f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04813"/>
            <a:ext cx="25590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FF6F7-042F-4267-A863-FBCC10F301A6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19B85-962D-4EFC-B9F7-C1D411AE72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98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ff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04813"/>
            <a:ext cx="25590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DFD08-DD59-462F-A73E-C1C98E7F8832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86527-339A-4904-9D77-B3BEBE95A9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10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ff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04813"/>
            <a:ext cx="25590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6094F-03E1-4109-931B-7F59812666B4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70D74-7F5C-4568-A0D8-AFEF6580EA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1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f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04813"/>
            <a:ext cx="25590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83097-F340-43E2-9C33-1F49023C06B5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C25B0-3407-414D-803F-8816CE66AE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962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f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04813"/>
            <a:ext cx="25590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3D540-15C5-41CD-B2F0-E5EFDDE82874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596B6-7400-49EB-8DEA-0B12F1E3CD0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722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234D372-0A86-40A1-B31F-BEE2B3C99B88}" type="datetimeFigureOut">
              <a:rPr lang="en-GB"/>
              <a:pPr>
                <a:defRPr/>
              </a:pPr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2E25F79-35C6-402F-835F-A8E333A8BB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6" r:id="rId1"/>
    <p:sldLayoutId id="2147484647" r:id="rId2"/>
    <p:sldLayoutId id="2147484637" r:id="rId3"/>
    <p:sldLayoutId id="2147484638" r:id="rId4"/>
    <p:sldLayoutId id="2147484639" r:id="rId5"/>
    <p:sldLayoutId id="2147484640" r:id="rId6"/>
    <p:sldLayoutId id="2147484641" r:id="rId7"/>
    <p:sldLayoutId id="2147484642" r:id="rId8"/>
    <p:sldLayoutId id="2147484643" r:id="rId9"/>
    <p:sldLayoutId id="2147484644" r:id="rId10"/>
    <p:sldLayoutId id="2147484645" r:id="rId11"/>
    <p:sldLayoutId id="2147484646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Service-Search/Childrens-Adolescent-Services/LocationSearch/69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youngminds.org.uk/find-help/your-guide-to-support/need-to-talk/" TargetMode="External"/><Relationship Id="rId4" Type="http://schemas.openxmlformats.org/officeDocument/2006/relationships/hyperlink" Target="https://www.childline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 descr="https://dl-web.dropbox.com/get/Future%20First/Images/FF%20logo/ff_logo/ff_logo.jpg?w=1495403a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Calibri" pitchFamily="34" charset="0"/>
            </a:endParaRPr>
          </a:p>
        </p:txBody>
      </p:sp>
      <p:sp>
        <p:nvSpPr>
          <p:cNvPr id="12291" name="AutoShape 9" descr="https://dl-web.dropbox.com/get/Future%20First/Images/FF%20logo/ff_logo/ff_logo.jpg?w=1495403a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Calibri" pitchFamily="34" charset="0"/>
            </a:endParaRPr>
          </a:p>
        </p:txBody>
      </p:sp>
      <p:pic>
        <p:nvPicPr>
          <p:cNvPr id="1229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866240"/>
            <a:ext cx="1691681" cy="89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0" y="5360988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 Same Side Corner Rectangle 10"/>
          <p:cNvSpPr/>
          <p:nvPr/>
        </p:nvSpPr>
        <p:spPr>
          <a:xfrm rot="16200000" flipV="1">
            <a:off x="2110604" y="1030364"/>
            <a:ext cx="1304298" cy="55255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E007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1AEF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1692454"/>
            <a:ext cx="75143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Mental Health Awareness week</a:t>
            </a:r>
            <a:endParaRPr lang="en-GB" sz="4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60338"/>
            <a:ext cx="1984252" cy="8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1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63006" y="486232"/>
            <a:ext cx="6209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Why do we have this week?</a:t>
            </a:r>
            <a:endParaRPr lang="en-GB" sz="32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16015" y="1873431"/>
            <a:ext cx="252028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GB" sz="1900" b="1" dirty="0" smtClean="0">
                <a:latin typeface="Century Gothic" pitchFamily="34" charset="0"/>
              </a:rPr>
              <a:t>20 per cent </a:t>
            </a:r>
            <a:r>
              <a:rPr lang="en-GB" sz="1900" b="1" dirty="0">
                <a:latin typeface="Century Gothic" pitchFamily="34" charset="0"/>
              </a:rPr>
              <a:t>of teenagers may experience a mental health problem in any year</a:t>
            </a:r>
          </a:p>
        </p:txBody>
      </p:sp>
      <p:sp>
        <p:nvSpPr>
          <p:cNvPr id="3" name="Rectangle 2"/>
          <p:cNvSpPr/>
          <p:nvPr/>
        </p:nvSpPr>
        <p:spPr>
          <a:xfrm>
            <a:off x="307023" y="4421471"/>
            <a:ext cx="224875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GB" sz="1900" b="1" dirty="0" smtClean="0">
                <a:latin typeface="Century Gothic" pitchFamily="34" charset="0"/>
              </a:rPr>
              <a:t>50 per cent </a:t>
            </a:r>
            <a:r>
              <a:rPr lang="en-GB" sz="1900" b="1" dirty="0">
                <a:latin typeface="Century Gothic" pitchFamily="34" charset="0"/>
              </a:rPr>
              <a:t>of mental health problems are formed by age 14 and 75% by age 24</a:t>
            </a:r>
          </a:p>
        </p:txBody>
      </p:sp>
      <p:sp>
        <p:nvSpPr>
          <p:cNvPr id="6" name="Rectangle 5"/>
          <p:cNvSpPr/>
          <p:nvPr/>
        </p:nvSpPr>
        <p:spPr>
          <a:xfrm>
            <a:off x="4716015" y="4248981"/>
            <a:ext cx="2520281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GB" sz="1900" b="1" dirty="0" smtClean="0">
                <a:latin typeface="Century Gothic" pitchFamily="34" charset="0"/>
              </a:rPr>
              <a:t>70 per cent of </a:t>
            </a:r>
            <a:r>
              <a:rPr lang="en-GB" sz="1900" b="1" dirty="0">
                <a:latin typeface="Century Gothic" pitchFamily="34" charset="0"/>
              </a:rPr>
              <a:t>young people who experience mental health problems haven’t had the right treatment early enough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020" y="1899970"/>
            <a:ext cx="260879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900" b="1" dirty="0">
                <a:latin typeface="Century Gothic" panose="020B0502020202020204" pitchFamily="34" charset="0"/>
              </a:rPr>
              <a:t>It is estimated that 1 in 6 people in the past week experienced a </a:t>
            </a:r>
            <a:r>
              <a:rPr lang="en-GB" sz="1900" b="1" dirty="0" smtClean="0">
                <a:latin typeface="Century Gothic" panose="020B0502020202020204" pitchFamily="34" charset="0"/>
              </a:rPr>
              <a:t>mental </a:t>
            </a:r>
            <a:r>
              <a:rPr lang="en-GB" sz="1900" b="1" dirty="0">
                <a:latin typeface="Century Gothic" panose="020B0502020202020204" pitchFamily="34" charset="0"/>
              </a:rPr>
              <a:t>health problem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2"/>
          <a:stretch/>
        </p:blipFill>
        <p:spPr>
          <a:xfrm>
            <a:off x="2601513" y="1899970"/>
            <a:ext cx="2068765" cy="1785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13"/>
          <a:stretch/>
        </p:blipFill>
        <p:spPr>
          <a:xfrm>
            <a:off x="7057684" y="2076126"/>
            <a:ext cx="1756854" cy="15001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0" t="12309" r="14169" b="23682"/>
          <a:stretch/>
        </p:blipFill>
        <p:spPr>
          <a:xfrm>
            <a:off x="2733814" y="4421471"/>
            <a:ext cx="1804164" cy="16752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29"/>
          <a:stretch/>
        </p:blipFill>
        <p:spPr>
          <a:xfrm>
            <a:off x="7108786" y="4569374"/>
            <a:ext cx="1654650" cy="1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91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63006" y="486232"/>
            <a:ext cx="7865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Nature</a:t>
            </a:r>
            <a:endParaRPr lang="en-GB" sz="3200" u="sng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188368" y="1628800"/>
            <a:ext cx="87041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sz="2400" dirty="0" smtClean="0">
                <a:latin typeface="Century Gothic" pitchFamily="34" charset="0"/>
              </a:rPr>
              <a:t>The theme for Mental Health Awareness Week this year is nature:</a:t>
            </a:r>
          </a:p>
        </p:txBody>
      </p:sp>
      <p:sp>
        <p:nvSpPr>
          <p:cNvPr id="6" name="Rectangle 5"/>
          <p:cNvSpPr/>
          <p:nvPr/>
        </p:nvSpPr>
        <p:spPr>
          <a:xfrm>
            <a:off x="4802571" y="5165378"/>
            <a:ext cx="354573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GB" sz="2300" b="1" i="1" dirty="0">
                <a:latin typeface="Century Gothic" pitchFamily="34" charset="0"/>
              </a:rPr>
              <a:t>Our reaction to being placed under pressure</a:t>
            </a:r>
            <a:endParaRPr lang="en-GB" sz="2300" i="1" dirty="0">
              <a:latin typeface="Century Gothic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595" y="2564907"/>
            <a:ext cx="2539682" cy="253968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528" y="2780928"/>
            <a:ext cx="4243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Century Gothic" panose="020B0502020202020204" pitchFamily="34" charset="0"/>
              </a:rPr>
              <a:t>Historically, our work and survival has been based on the natural environment. Over time, our work has taken us indoors, taking us away from the natural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300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9654" y="318210"/>
            <a:ext cx="78653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Why is nature important to mental health?</a:t>
            </a:r>
            <a:endParaRPr lang="en-GB" sz="32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9" y="1686593"/>
            <a:ext cx="48965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entury Gothic" panose="020B0502020202020204" pitchFamily="34" charset="0"/>
              </a:rPr>
              <a:t>Being in nature can help us to relax </a:t>
            </a: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Century Gothic" panose="020B0502020202020204" pitchFamily="34" charset="0"/>
              </a:rPr>
              <a:t>Over the last year, 45% of adults said that going outside for a walk was a key coping strategy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 smtClean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 smtClean="0">
                <a:latin typeface="Century Gothic" panose="020B0502020202020204" pitchFamily="34" charset="0"/>
              </a:rPr>
              <a:t>Ecotherapy</a:t>
            </a:r>
            <a:r>
              <a:rPr lang="en-GB" sz="2400" b="1" dirty="0" smtClean="0">
                <a:latin typeface="Century Gothic" panose="020B0502020202020204" pitchFamily="34" charset="0"/>
              </a:rPr>
              <a:t> has been found to be useful for people with depression. It combines being outside with social contact</a:t>
            </a:r>
            <a:endParaRPr lang="en-GB" sz="2400" b="1" dirty="0">
              <a:latin typeface="Century Gothic" panose="020B0502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564904"/>
            <a:ext cx="2539682" cy="25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00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9654" y="318210"/>
            <a:ext cx="78653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Overcoming barriers to connecting with nature</a:t>
            </a:r>
            <a:endParaRPr lang="en-GB" sz="3200" b="1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9" y="1686593"/>
            <a:ext cx="48965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entury Gothic" panose="020B0502020202020204" pitchFamily="34" charset="0"/>
              </a:rPr>
              <a:t>You many find there are some barriers to connecting with nature:</a:t>
            </a: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entury Gothic" panose="020B0502020202020204" pitchFamily="34" charset="0"/>
              </a:rPr>
              <a:t>You may be unfamiliar with green spaces-but as you get out into nature you will become more comfortable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entury Gothic" panose="020B0502020202020204" pitchFamily="34" charset="0"/>
              </a:rPr>
              <a:t>You may be worried about costs- but most open spaces are free to attend and you don’t need any specialist equipment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564904"/>
            <a:ext cx="2539682" cy="25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90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63006" y="486232"/>
            <a:ext cx="7865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How can you get back to nature?</a:t>
            </a:r>
            <a:endParaRPr lang="en-GB" sz="32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Image result for post-i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8" t="10080" r="9031" b="10348"/>
          <a:stretch/>
        </p:blipFill>
        <p:spPr bwMode="auto">
          <a:xfrm>
            <a:off x="827584" y="1844824"/>
            <a:ext cx="266635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mage result for post-i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8" t="10080" r="9031" b="10348"/>
          <a:stretch/>
        </p:blipFill>
        <p:spPr bwMode="auto">
          <a:xfrm>
            <a:off x="5796136" y="4448703"/>
            <a:ext cx="266635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5844" y="1987055"/>
            <a:ext cx="47525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entury Gothic" panose="020B0502020202020204" pitchFamily="34" charset="0"/>
              </a:rPr>
              <a:t>It’s a race!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Write down all the things you can think of that you can do in nature, each on a separate post-it.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4605203"/>
            <a:ext cx="47525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entury Gothic" panose="020B0502020202020204" pitchFamily="34" charset="0"/>
              </a:rPr>
              <a:t>Put the post-its into groups of similar things.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How to group them? That’s down to you.</a:t>
            </a:r>
            <a:endParaRPr lang="en-GB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5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63006" y="486232"/>
            <a:ext cx="7865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What can I do about it?</a:t>
            </a:r>
            <a:endParaRPr lang="en-GB" sz="32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un 6"/>
          <p:cNvSpPr/>
          <p:nvPr/>
        </p:nvSpPr>
        <p:spPr>
          <a:xfrm>
            <a:off x="2116585" y="1935039"/>
            <a:ext cx="4901306" cy="4598507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5269" y="1611722"/>
            <a:ext cx="4225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latin typeface="Century Gothic" panose="020B0502020202020204" pitchFamily="34" charset="0"/>
              </a:rPr>
              <a:t>Recognise when to take a break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81572" y="2220136"/>
            <a:ext cx="2448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Century Gothic" panose="020B0502020202020204" pitchFamily="34" charset="0"/>
              </a:rPr>
              <a:t>Get organised! Plan to go outside everyday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5454" y="5468474"/>
            <a:ext cx="25922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Century Gothic" panose="020B0502020202020204" pitchFamily="34" charset="0"/>
              </a:rPr>
              <a:t>Looking after the environment, taking part in litter picks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1071" y="3712096"/>
            <a:ext cx="18794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Century Gothic" panose="020B0502020202020204" pitchFamily="34" charset="0"/>
              </a:rPr>
              <a:t>Use nature as a way to relax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3624" y="3447128"/>
            <a:ext cx="2514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Century Gothic" panose="020B0502020202020204" pitchFamily="34" charset="0"/>
              </a:rPr>
              <a:t>Make time for your interests and hobbies such as photography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6941" y="5945591"/>
            <a:ext cx="2514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Century Gothic" panose="020B0502020202020204" pitchFamily="34" charset="0"/>
              </a:rPr>
              <a:t>Eat well, exercise and sleep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5998" y="1815108"/>
            <a:ext cx="3221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Century Gothic" panose="020B0502020202020204" pitchFamily="34" charset="0"/>
              </a:rPr>
              <a:t>Meet friends in the park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3694" y="3672524"/>
            <a:ext cx="3461760" cy="1200329"/>
          </a:xfrm>
          <a:prstGeom prst="rect">
            <a:avLst/>
          </a:prstGeom>
          <a:solidFill>
            <a:srgbClr val="4CC0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What have our former students done to get back to nature?</a:t>
            </a:r>
            <a:endParaRPr lang="en-GB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3348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762" y="6881813"/>
            <a:ext cx="9144000" cy="71438"/>
          </a:xfrm>
          <a:prstGeom prst="rect">
            <a:avLst/>
          </a:prstGeom>
          <a:solidFill>
            <a:srgbClr val="F40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40CA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4762" y="1412776"/>
            <a:ext cx="9144000" cy="0"/>
          </a:xfrm>
          <a:prstGeom prst="line">
            <a:avLst/>
          </a:prstGeom>
          <a:ln>
            <a:solidFill>
              <a:srgbClr val="F40C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63006" y="335524"/>
            <a:ext cx="3472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 </a:t>
            </a:r>
            <a:endParaRPr lang="en-GB" sz="24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75" y="-4763"/>
            <a:ext cx="9142413" cy="149226"/>
          </a:xfrm>
          <a:prstGeom prst="rect">
            <a:avLst/>
          </a:prstGeom>
          <a:solidFill>
            <a:srgbClr val="E83479"/>
          </a:solidFill>
          <a:ln>
            <a:solidFill>
              <a:srgbClr val="E834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63006" y="486232"/>
            <a:ext cx="7865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1AEF0"/>
                </a:solidFill>
                <a:latin typeface="Century Gothic" panose="020B0502020202020204" pitchFamily="34" charset="0"/>
              </a:rPr>
              <a:t>Where to go if you need help</a:t>
            </a:r>
            <a:endParaRPr lang="en-GB" sz="3200" dirty="0">
              <a:solidFill>
                <a:srgbClr val="01AE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188368" y="1628800"/>
            <a:ext cx="8704112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sz="1900" dirty="0" smtClean="0">
                <a:latin typeface="Century Gothic" pitchFamily="34" charset="0"/>
              </a:rPr>
              <a:t>Tell someone at school who can help you </a:t>
            </a:r>
            <a:endParaRPr lang="en-GB" sz="1900" b="1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eaLnBrk="1" hangingPunct="1"/>
            <a:endParaRPr lang="en-GB" sz="1900" dirty="0">
              <a:latin typeface="Century Gothic" pitchFamily="34" charset="0"/>
            </a:endParaRPr>
          </a:p>
          <a:p>
            <a:pPr eaLnBrk="1" hangingPunct="1"/>
            <a:r>
              <a:rPr lang="en-GB" sz="1900" dirty="0" smtClean="0">
                <a:latin typeface="Century Gothic" pitchFamily="34" charset="0"/>
              </a:rPr>
              <a:t>The NHS’s </a:t>
            </a:r>
            <a:r>
              <a:rPr lang="en-GB" sz="1900" b="1" dirty="0" smtClean="0">
                <a:latin typeface="Century Gothic" pitchFamily="34" charset="0"/>
              </a:rPr>
              <a:t>Child and Adolescent Mental Health Services</a:t>
            </a:r>
            <a:r>
              <a:rPr lang="en-GB" sz="1900" dirty="0" smtClean="0">
                <a:latin typeface="Century Gothic" pitchFamily="34" charset="0"/>
              </a:rPr>
              <a:t> (CAMHS)</a:t>
            </a:r>
          </a:p>
          <a:p>
            <a:pPr eaLnBrk="1" hangingPunct="1"/>
            <a:r>
              <a:rPr lang="en-GB" sz="1900" dirty="0">
                <a:latin typeface="Century Gothic" pitchFamily="34" charset="0"/>
                <a:hlinkClick r:id="rId3"/>
              </a:rPr>
              <a:t>https://www.nhs.uk/Service-Search/Childrens-Adolescent-Services/LocationSearch/691</a:t>
            </a:r>
            <a:r>
              <a:rPr lang="en-GB" sz="1900" dirty="0">
                <a:latin typeface="Century Gothic" pitchFamily="34" charset="0"/>
              </a:rPr>
              <a:t> </a:t>
            </a:r>
          </a:p>
          <a:p>
            <a:pPr eaLnBrk="1" hangingPunct="1"/>
            <a:r>
              <a:rPr lang="en-GB" sz="1900" dirty="0" smtClean="0">
                <a:latin typeface="Century Gothic" pitchFamily="34" charset="0"/>
              </a:rPr>
              <a:t>Find your </a:t>
            </a:r>
            <a:r>
              <a:rPr lang="en-GB" sz="1900" dirty="0">
                <a:latin typeface="Century Gothic" pitchFamily="34" charset="0"/>
              </a:rPr>
              <a:t>nearest </a:t>
            </a:r>
            <a:r>
              <a:rPr lang="en-GB" sz="1900" dirty="0" smtClean="0">
                <a:latin typeface="Century Gothic" pitchFamily="34" charset="0"/>
              </a:rPr>
              <a:t>services at the link above.</a:t>
            </a:r>
          </a:p>
          <a:p>
            <a:pPr eaLnBrk="1" hangingPunct="1"/>
            <a:endParaRPr lang="en-GB" sz="1900" dirty="0">
              <a:latin typeface="Century Gothic" pitchFamily="34" charset="0"/>
            </a:endParaRPr>
          </a:p>
          <a:p>
            <a:pPr eaLnBrk="1" hangingPunct="1"/>
            <a:r>
              <a:rPr lang="en-GB" sz="1900" b="1" dirty="0" err="1" smtClean="0">
                <a:latin typeface="Century Gothic" pitchFamily="34" charset="0"/>
              </a:rPr>
              <a:t>Childline</a:t>
            </a:r>
            <a:endParaRPr lang="en-GB" sz="1900" b="1" dirty="0" smtClean="0">
              <a:latin typeface="Century Gothic" pitchFamily="34" charset="0"/>
            </a:endParaRPr>
          </a:p>
          <a:p>
            <a:pPr eaLnBrk="1" hangingPunct="1"/>
            <a:r>
              <a:rPr lang="en-GB" sz="1900" dirty="0">
                <a:latin typeface="Century Gothic" pitchFamily="34" charset="0"/>
                <a:hlinkClick r:id="rId4"/>
              </a:rPr>
              <a:t>https://</a:t>
            </a:r>
            <a:r>
              <a:rPr lang="en-GB" sz="1900" dirty="0" smtClean="0">
                <a:latin typeface="Century Gothic" pitchFamily="34" charset="0"/>
                <a:hlinkClick r:id="rId4"/>
              </a:rPr>
              <a:t>www.childline.org.uk</a:t>
            </a:r>
            <a:r>
              <a:rPr lang="en-GB" sz="1900" dirty="0" smtClean="0">
                <a:latin typeface="Century Gothic" pitchFamily="34" charset="0"/>
              </a:rPr>
              <a:t> and 0800 1111 (</a:t>
            </a:r>
            <a:r>
              <a:rPr lang="en-GB" sz="1900" dirty="0" err="1" smtClean="0">
                <a:latin typeface="Century Gothic" pitchFamily="34" charset="0"/>
              </a:rPr>
              <a:t>freephone</a:t>
            </a:r>
            <a:r>
              <a:rPr lang="en-GB" sz="1900" dirty="0" smtClean="0">
                <a:latin typeface="Century Gothic" pitchFamily="34" charset="0"/>
              </a:rPr>
              <a:t>)</a:t>
            </a:r>
          </a:p>
          <a:p>
            <a:pPr eaLnBrk="1" hangingPunct="1"/>
            <a:r>
              <a:rPr lang="en-GB" sz="1900" dirty="0" smtClean="0">
                <a:latin typeface="Century Gothic" pitchFamily="34" charset="0"/>
              </a:rPr>
              <a:t>Trained counsellors available to help anyone under the age of 19 at any time, day or night.</a:t>
            </a:r>
          </a:p>
          <a:p>
            <a:pPr eaLnBrk="1" hangingPunct="1"/>
            <a:endParaRPr lang="en-GB" sz="1900" dirty="0">
              <a:latin typeface="Century Gothic" pitchFamily="34" charset="0"/>
            </a:endParaRPr>
          </a:p>
          <a:p>
            <a:pPr eaLnBrk="1" hangingPunct="1"/>
            <a:r>
              <a:rPr lang="en-GB" sz="1900" b="1" dirty="0" err="1" smtClean="0">
                <a:latin typeface="Century Gothic" pitchFamily="34" charset="0"/>
              </a:rPr>
              <a:t>YoungMinds</a:t>
            </a:r>
            <a:r>
              <a:rPr lang="en-GB" sz="1900" dirty="0" smtClean="0">
                <a:latin typeface="Century Gothic" pitchFamily="34" charset="0"/>
              </a:rPr>
              <a:t> directory</a:t>
            </a:r>
          </a:p>
          <a:p>
            <a:pPr eaLnBrk="1" hangingPunct="1"/>
            <a:r>
              <a:rPr lang="en-GB" sz="1900" dirty="0">
                <a:latin typeface="Century Gothic" pitchFamily="34" charset="0"/>
                <a:hlinkClick r:id="rId5"/>
              </a:rPr>
              <a:t>https://youngminds.org.uk/find-help/your-guide-to-support/need-to-talk</a:t>
            </a:r>
            <a:r>
              <a:rPr lang="en-GB" sz="1900" dirty="0" smtClean="0">
                <a:latin typeface="Century Gothic" pitchFamily="34" charset="0"/>
                <a:hlinkClick r:id="rId5"/>
              </a:rPr>
              <a:t>/</a:t>
            </a:r>
            <a:endParaRPr lang="en-GB" sz="1900" dirty="0" smtClean="0">
              <a:latin typeface="Century Gothic" pitchFamily="34" charset="0"/>
            </a:endParaRPr>
          </a:p>
          <a:p>
            <a:pPr eaLnBrk="1" hangingPunct="1"/>
            <a:r>
              <a:rPr lang="en-GB" sz="1900" dirty="0" smtClean="0">
                <a:latin typeface="Century Gothic" pitchFamily="34" charset="0"/>
              </a:rPr>
              <a:t>A list of useful organisations you can reach out to on a range of different issues.</a:t>
            </a:r>
            <a:endParaRPr lang="en-GB" sz="19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650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ture First presentation template" id="{0D0AC9A6-3511-4859-BE80-38CB1C87E5FB}" vid="{4F75A97A-6307-4212-B987-BE2DAD6694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Future First presentation template</Template>
  <TotalTime>405</TotalTime>
  <Words>751</Words>
  <Application>Microsoft Office PowerPoint</Application>
  <PresentationFormat>On-screen Show (4:3)</PresentationFormat>
  <Paragraphs>80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ＭＳ Ｐゴシック</vt:lpstr>
      <vt:lpstr>Arial</vt:lpstr>
      <vt:lpstr>Calibri</vt:lpstr>
      <vt:lpstr>Century Gothic</vt:lpstr>
      <vt:lpstr>Template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Fay</dc:creator>
  <cp:lastModifiedBy>J Oldroyd</cp:lastModifiedBy>
  <cp:revision>79</cp:revision>
  <cp:lastPrinted>2014-02-18T18:22:28Z</cp:lastPrinted>
  <dcterms:created xsi:type="dcterms:W3CDTF">2017-12-21T09:21:43Z</dcterms:created>
  <dcterms:modified xsi:type="dcterms:W3CDTF">2021-06-04T10:29:30Z</dcterms:modified>
</cp:coreProperties>
</file>