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428" r:id="rId2"/>
    <p:sldId id="434" r:id="rId3"/>
    <p:sldId id="435" r:id="rId4"/>
    <p:sldId id="439" r:id="rId5"/>
    <p:sldId id="437" r:id="rId6"/>
    <p:sldId id="436" r:id="rId7"/>
    <p:sldId id="440" r:id="rId8"/>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Arial" charset="0"/>
      </a:defRPr>
    </a:lvl1pPr>
    <a:lvl2pPr marL="457200" algn="l" rtl="0" fontAlgn="base">
      <a:spcBef>
        <a:spcPct val="0"/>
      </a:spcBef>
      <a:spcAft>
        <a:spcPct val="0"/>
      </a:spcAft>
      <a:defRPr kern="1200">
        <a:solidFill>
          <a:schemeClr val="tx1"/>
        </a:solidFill>
        <a:latin typeface="Arial" charset="0"/>
        <a:ea typeface="ＭＳ Ｐゴシック" pitchFamily="34" charset="-128"/>
        <a:cs typeface="Arial" charset="0"/>
      </a:defRPr>
    </a:lvl2pPr>
    <a:lvl3pPr marL="914400" algn="l" rtl="0" fontAlgn="base">
      <a:spcBef>
        <a:spcPct val="0"/>
      </a:spcBef>
      <a:spcAft>
        <a:spcPct val="0"/>
      </a:spcAft>
      <a:defRPr kern="1200">
        <a:solidFill>
          <a:schemeClr val="tx1"/>
        </a:solidFill>
        <a:latin typeface="Arial" charset="0"/>
        <a:ea typeface="ＭＳ Ｐゴシック" pitchFamily="34" charset="-128"/>
        <a:cs typeface="Arial" charset="0"/>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Arial" charset="0"/>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Arial" charset="0"/>
      </a:defRPr>
    </a:lvl5pPr>
    <a:lvl6pPr marL="2286000" algn="l" defTabSz="914400" rtl="0" eaLnBrk="1" latinLnBrk="0" hangingPunct="1">
      <a:defRPr kern="1200">
        <a:solidFill>
          <a:schemeClr val="tx1"/>
        </a:solidFill>
        <a:latin typeface="Arial" charset="0"/>
        <a:ea typeface="ＭＳ Ｐゴシック" pitchFamily="34" charset="-128"/>
        <a:cs typeface="Arial" charset="0"/>
      </a:defRPr>
    </a:lvl6pPr>
    <a:lvl7pPr marL="2743200" algn="l" defTabSz="914400" rtl="0" eaLnBrk="1" latinLnBrk="0" hangingPunct="1">
      <a:defRPr kern="1200">
        <a:solidFill>
          <a:schemeClr val="tx1"/>
        </a:solidFill>
        <a:latin typeface="Arial" charset="0"/>
        <a:ea typeface="ＭＳ Ｐゴシック" pitchFamily="34" charset="-128"/>
        <a:cs typeface="Arial" charset="0"/>
      </a:defRPr>
    </a:lvl7pPr>
    <a:lvl8pPr marL="3200400" algn="l" defTabSz="914400" rtl="0" eaLnBrk="1" latinLnBrk="0" hangingPunct="1">
      <a:defRPr kern="1200">
        <a:solidFill>
          <a:schemeClr val="tx1"/>
        </a:solidFill>
        <a:latin typeface="Arial" charset="0"/>
        <a:ea typeface="ＭＳ Ｐゴシック" pitchFamily="34" charset="-128"/>
        <a:cs typeface="Arial" charset="0"/>
      </a:defRPr>
    </a:lvl8pPr>
    <a:lvl9pPr marL="3657600" algn="l" defTabSz="914400" rtl="0" eaLnBrk="1" latinLnBrk="0" hangingPunct="1">
      <a:defRPr kern="1200">
        <a:solidFill>
          <a:schemeClr val="tx1"/>
        </a:solidFill>
        <a:latin typeface="Arial" charset="0"/>
        <a:ea typeface="ＭＳ Ｐゴシック"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C0AD"/>
    <a:srgbClr val="868D93"/>
    <a:srgbClr val="01AEF0"/>
    <a:srgbClr val="F40CA1"/>
    <a:srgbClr val="E83479"/>
    <a:srgbClr val="FAA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995" autoAdjust="0"/>
    <p:restoredTop sz="94322" autoAdjust="0"/>
  </p:normalViewPr>
  <p:slideViewPr>
    <p:cSldViewPr>
      <p:cViewPr varScale="1">
        <p:scale>
          <a:sx n="88" d="100"/>
          <a:sy n="88" d="100"/>
        </p:scale>
        <p:origin x="184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218D4E98-2832-4413-BC6E-5F0E60B071FA}" type="datetimeFigureOut">
              <a:rPr lang="en-GB" smtClean="0"/>
              <a:t>04/06/2021</a:t>
            </a:fld>
            <a:endParaRPr lang="en-GB"/>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151C82B0-370B-457B-A467-DC0464049C46}" type="slidenum">
              <a:rPr lang="en-GB" smtClean="0"/>
              <a:t>‹#›</a:t>
            </a:fld>
            <a:endParaRPr lang="en-GB"/>
          </a:p>
        </p:txBody>
      </p:sp>
    </p:spTree>
    <p:extLst>
      <p:ext uri="{BB962C8B-B14F-4D97-AF65-F5344CB8AC3E}">
        <p14:creationId xmlns:p14="http://schemas.microsoft.com/office/powerpoint/2010/main" val="367674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14763" y="0"/>
            <a:ext cx="2919412" cy="493713"/>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5CCF177D-12C3-4424-AAF5-B256913F2A95}" type="datetimeFigureOut">
              <a:rPr lang="en-GB"/>
              <a:pPr>
                <a:defRPr/>
              </a:pPr>
              <a:t>04/06/2021</a:t>
            </a:fld>
            <a:endParaRPr lang="en-GB"/>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3100" y="4686300"/>
            <a:ext cx="5389563" cy="44402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701A6DE6-1F69-4FAE-9BC3-A504E6E85036}" type="slidenum">
              <a:rPr lang="en-GB"/>
              <a:pPr>
                <a:defRPr/>
              </a:pPr>
              <a:t>‹#›</a:t>
            </a:fld>
            <a:endParaRPr lang="en-GB"/>
          </a:p>
        </p:txBody>
      </p:sp>
    </p:spTree>
    <p:extLst>
      <p:ext uri="{BB962C8B-B14F-4D97-AF65-F5344CB8AC3E}">
        <p14:creationId xmlns:p14="http://schemas.microsoft.com/office/powerpoint/2010/main" val="2638251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t>
            </a:r>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1</a:t>
            </a:fld>
            <a:endParaRPr lang="en-GB"/>
          </a:p>
        </p:txBody>
      </p:sp>
    </p:spTree>
    <p:extLst>
      <p:ext uri="{BB962C8B-B14F-4D97-AF65-F5344CB8AC3E}">
        <p14:creationId xmlns:p14="http://schemas.microsoft.com/office/powerpoint/2010/main" val="1024190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2</a:t>
            </a:fld>
            <a:endParaRPr lang="en-GB"/>
          </a:p>
        </p:txBody>
      </p:sp>
    </p:spTree>
    <p:extLst>
      <p:ext uri="{BB962C8B-B14F-4D97-AF65-F5344CB8AC3E}">
        <p14:creationId xmlns:p14="http://schemas.microsoft.com/office/powerpoint/2010/main" val="195309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3</a:t>
            </a:fld>
            <a:endParaRPr lang="en-GB"/>
          </a:p>
        </p:txBody>
      </p:sp>
    </p:spTree>
    <p:extLst>
      <p:ext uri="{BB962C8B-B14F-4D97-AF65-F5344CB8AC3E}">
        <p14:creationId xmlns:p14="http://schemas.microsoft.com/office/powerpoint/2010/main" val="355233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4</a:t>
            </a:fld>
            <a:endParaRPr lang="en-GB"/>
          </a:p>
        </p:txBody>
      </p:sp>
    </p:spTree>
    <p:extLst>
      <p:ext uri="{BB962C8B-B14F-4D97-AF65-F5344CB8AC3E}">
        <p14:creationId xmlns:p14="http://schemas.microsoft.com/office/powerpoint/2010/main" val="4222856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5</a:t>
            </a:fld>
            <a:endParaRPr lang="en-GB"/>
          </a:p>
        </p:txBody>
      </p:sp>
    </p:spTree>
    <p:extLst>
      <p:ext uri="{BB962C8B-B14F-4D97-AF65-F5344CB8AC3E}">
        <p14:creationId xmlns:p14="http://schemas.microsoft.com/office/powerpoint/2010/main" val="54254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6</a:t>
            </a:fld>
            <a:endParaRPr lang="en-GB"/>
          </a:p>
        </p:txBody>
      </p:sp>
    </p:spTree>
    <p:extLst>
      <p:ext uri="{BB962C8B-B14F-4D97-AF65-F5344CB8AC3E}">
        <p14:creationId xmlns:p14="http://schemas.microsoft.com/office/powerpoint/2010/main" val="3844213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7</a:t>
            </a:fld>
            <a:endParaRPr lang="en-GB"/>
          </a:p>
        </p:txBody>
      </p:sp>
    </p:spTree>
    <p:extLst>
      <p:ext uri="{BB962C8B-B14F-4D97-AF65-F5344CB8AC3E}">
        <p14:creationId xmlns:p14="http://schemas.microsoft.com/office/powerpoint/2010/main" val="15196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11E8B0E-D0A0-4104-A180-D67CF4892FB5}" type="datetimeFigureOut">
              <a:rPr lang="en-GB"/>
              <a:pPr>
                <a:defRPr/>
              </a:pPr>
              <a:t>04/06/2021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38B51B4-12F8-401B-8DB4-938FB8285E77}" type="slidenum">
              <a:rPr lang="en-GB"/>
              <a:pPr>
                <a:defRPr/>
              </a:pPr>
              <a:t>‹#›</a:t>
            </a:fld>
            <a:endParaRPr lang="en-GB"/>
          </a:p>
        </p:txBody>
      </p:sp>
    </p:spTree>
    <p:extLst>
      <p:ext uri="{BB962C8B-B14F-4D97-AF65-F5344CB8AC3E}">
        <p14:creationId xmlns:p14="http://schemas.microsoft.com/office/powerpoint/2010/main" val="150667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4234D372-0A86-40A1-B31F-BEE2B3C99B88}" type="datetimeFigureOut">
              <a:rPr lang="en-GB" smtClean="0"/>
              <a:pPr>
                <a:defRPr/>
              </a:pPr>
              <a:t>04/06/2021</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2E25F79-35C6-402F-835F-A8E333A8BB67}" type="slidenum">
              <a:rPr lang="en-GB" smtClean="0"/>
              <a:pPr>
                <a:defRPr/>
              </a:pPr>
              <a:t>‹#›</a:t>
            </a:fld>
            <a:endParaRPr lang="en-GB"/>
          </a:p>
        </p:txBody>
      </p:sp>
    </p:spTree>
    <p:extLst>
      <p:ext uri="{BB962C8B-B14F-4D97-AF65-F5344CB8AC3E}">
        <p14:creationId xmlns:p14="http://schemas.microsoft.com/office/powerpoint/2010/main" val="233330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pPr>
              <a:defRPr/>
            </a:pPr>
            <a:fld id="{662E8F57-266C-487F-9608-26A381E24E7C}"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D093CF4-4FC2-45B8-A3F9-DDA074FCE967}" type="slidenum">
              <a:rPr lang="en-GB"/>
              <a:pPr>
                <a:defRPr/>
              </a:pPr>
              <a:t>‹#›</a:t>
            </a:fld>
            <a:endParaRPr lang="en-GB"/>
          </a:p>
        </p:txBody>
      </p:sp>
    </p:spTree>
    <p:extLst>
      <p:ext uri="{BB962C8B-B14F-4D97-AF65-F5344CB8AC3E}">
        <p14:creationId xmlns:p14="http://schemas.microsoft.com/office/powerpoint/2010/main" val="345152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D6B725-BEF9-4A31-9F41-6771D03FEF20}"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9086CF-2FEA-45CA-9753-64D8347B21E7}" type="slidenum">
              <a:rPr lang="en-GB"/>
              <a:pPr>
                <a:defRPr/>
              </a:pPr>
              <a:t>‹#›</a:t>
            </a:fld>
            <a:endParaRPr lang="en-GB"/>
          </a:p>
        </p:txBody>
      </p:sp>
    </p:spTree>
    <p:extLst>
      <p:ext uri="{BB962C8B-B14F-4D97-AF65-F5344CB8AC3E}">
        <p14:creationId xmlns:p14="http://schemas.microsoft.com/office/powerpoint/2010/main" val="311300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4"/>
          <p:cNvSpPr>
            <a:spLocks noGrp="1"/>
          </p:cNvSpPr>
          <p:nvPr>
            <p:ph type="dt" sz="half" idx="10"/>
          </p:nvPr>
        </p:nvSpPr>
        <p:spPr/>
        <p:txBody>
          <a:bodyPr/>
          <a:lstStyle>
            <a:lvl1pPr>
              <a:defRPr/>
            </a:lvl1pPr>
          </a:lstStyle>
          <a:p>
            <a:pPr>
              <a:defRPr/>
            </a:pPr>
            <a:fld id="{648178E3-034A-4AB3-8B3A-6131003C9AD3}"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F01B82D-080A-444E-8814-D4B61D0232AD}" type="slidenum">
              <a:rPr lang="en-GB"/>
              <a:pPr>
                <a:defRPr/>
              </a:pPr>
              <a:t>‹#›</a:t>
            </a:fld>
            <a:endParaRPr lang="en-GB"/>
          </a:p>
        </p:txBody>
      </p:sp>
    </p:spTree>
    <p:extLst>
      <p:ext uri="{BB962C8B-B14F-4D97-AF65-F5344CB8AC3E}">
        <p14:creationId xmlns:p14="http://schemas.microsoft.com/office/powerpoint/2010/main" val="2844561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p:cNvSpPr>
            <a:spLocks noGrp="1"/>
          </p:cNvSpPr>
          <p:nvPr>
            <p:ph type="dt" sz="half" idx="10"/>
          </p:nvPr>
        </p:nvSpPr>
        <p:spPr/>
        <p:txBody>
          <a:bodyPr/>
          <a:lstStyle>
            <a:lvl1pPr>
              <a:defRPr/>
            </a:lvl1pPr>
          </a:lstStyle>
          <a:p>
            <a:pPr>
              <a:defRPr/>
            </a:pPr>
            <a:fld id="{2320512B-B52B-4CCA-AE53-F8CF13948B70}" type="datetimeFigureOut">
              <a:rPr lang="en-GB"/>
              <a:pPr>
                <a:defRPr/>
              </a:pPr>
              <a:t>04/06/2021</a:t>
            </a:fld>
            <a:endParaRPr lang="en-GB"/>
          </a:p>
        </p:txBody>
      </p:sp>
      <p:sp>
        <p:nvSpPr>
          <p:cNvPr id="9" name="Footer Placeholder 7"/>
          <p:cNvSpPr>
            <a:spLocks noGrp="1"/>
          </p:cNvSpPr>
          <p:nvPr>
            <p:ph type="ftr" sz="quarter" idx="11"/>
          </p:nvPr>
        </p:nvSpPr>
        <p:spPr/>
        <p:txBody>
          <a:bodyPr/>
          <a:lstStyle>
            <a:lvl1pPr>
              <a:defRPr/>
            </a:lvl1pPr>
          </a:lstStyle>
          <a:p>
            <a:pPr>
              <a:defRPr/>
            </a:pPr>
            <a:endParaRPr lang="en-GB"/>
          </a:p>
        </p:txBody>
      </p:sp>
      <p:sp>
        <p:nvSpPr>
          <p:cNvPr id="10" name="Slide Number Placeholder 8"/>
          <p:cNvSpPr>
            <a:spLocks noGrp="1"/>
          </p:cNvSpPr>
          <p:nvPr>
            <p:ph type="sldNum" sz="quarter" idx="12"/>
          </p:nvPr>
        </p:nvSpPr>
        <p:spPr/>
        <p:txBody>
          <a:bodyPr/>
          <a:lstStyle>
            <a:lvl1pPr>
              <a:defRPr/>
            </a:lvl1pPr>
          </a:lstStyle>
          <a:p>
            <a:pPr>
              <a:defRPr/>
            </a:pPr>
            <a:fld id="{BD1DC279-813D-4236-9E27-B3382BBB413D}" type="slidenum">
              <a:rPr lang="en-GB"/>
              <a:pPr>
                <a:defRPr/>
              </a:pPr>
              <a:t>‹#›</a:t>
            </a:fld>
            <a:endParaRPr lang="en-GB"/>
          </a:p>
        </p:txBody>
      </p:sp>
    </p:spTree>
    <p:extLst>
      <p:ext uri="{BB962C8B-B14F-4D97-AF65-F5344CB8AC3E}">
        <p14:creationId xmlns:p14="http://schemas.microsoft.com/office/powerpoint/2010/main" val="2032948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4" name="Date Placeholder 2"/>
          <p:cNvSpPr>
            <a:spLocks noGrp="1"/>
          </p:cNvSpPr>
          <p:nvPr>
            <p:ph type="dt" sz="half" idx="10"/>
          </p:nvPr>
        </p:nvSpPr>
        <p:spPr/>
        <p:txBody>
          <a:bodyPr/>
          <a:lstStyle>
            <a:lvl1pPr>
              <a:defRPr/>
            </a:lvl1pPr>
          </a:lstStyle>
          <a:p>
            <a:pPr>
              <a:defRPr/>
            </a:pPr>
            <a:fld id="{F5964420-0751-4CCE-9501-321AAFD5083C}" type="datetimeFigureOut">
              <a:rPr lang="en-GB"/>
              <a:pPr>
                <a:defRPr/>
              </a:pPr>
              <a:t>04/06/2021</a:t>
            </a:fld>
            <a:endParaRPr lang="en-GB"/>
          </a:p>
        </p:txBody>
      </p:sp>
      <p:sp>
        <p:nvSpPr>
          <p:cNvPr id="5" name="Footer Placeholder 3"/>
          <p:cNvSpPr>
            <a:spLocks noGrp="1"/>
          </p:cNvSpPr>
          <p:nvPr>
            <p:ph type="ftr" sz="quarter" idx="11"/>
          </p:nvPr>
        </p:nvSpPr>
        <p:spPr/>
        <p:txBody>
          <a:bodyPr/>
          <a:lstStyle>
            <a:lvl1pPr>
              <a:defRPr/>
            </a:lvl1pPr>
          </a:lstStyle>
          <a:p>
            <a:pPr>
              <a:defRPr/>
            </a:pPr>
            <a:endParaRPr lang="en-GB"/>
          </a:p>
        </p:txBody>
      </p:sp>
      <p:sp>
        <p:nvSpPr>
          <p:cNvPr id="6" name="Slide Number Placeholder 4"/>
          <p:cNvSpPr>
            <a:spLocks noGrp="1"/>
          </p:cNvSpPr>
          <p:nvPr>
            <p:ph type="sldNum" sz="quarter" idx="12"/>
          </p:nvPr>
        </p:nvSpPr>
        <p:spPr/>
        <p:txBody>
          <a:bodyPr/>
          <a:lstStyle>
            <a:lvl1pPr>
              <a:defRPr/>
            </a:lvl1pPr>
          </a:lstStyle>
          <a:p>
            <a:pPr>
              <a:defRPr/>
            </a:pPr>
            <a:fld id="{BB8F8DDE-A7B4-42E9-8F35-F3B831F2BC9C}" type="slidenum">
              <a:rPr lang="en-GB"/>
              <a:pPr>
                <a:defRPr/>
              </a:pPr>
              <a:t>‹#›</a:t>
            </a:fld>
            <a:endParaRPr lang="en-GB"/>
          </a:p>
        </p:txBody>
      </p:sp>
    </p:spTree>
    <p:extLst>
      <p:ext uri="{BB962C8B-B14F-4D97-AF65-F5344CB8AC3E}">
        <p14:creationId xmlns:p14="http://schemas.microsoft.com/office/powerpoint/2010/main" val="2679053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D0AFF6F7-042F-4267-A863-FBCC10F301A6}" type="datetimeFigureOut">
              <a:rPr lang="en-GB"/>
              <a:pPr>
                <a:defRPr/>
              </a:pPr>
              <a:t>04/06/2021</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3"/>
          <p:cNvSpPr>
            <a:spLocks noGrp="1"/>
          </p:cNvSpPr>
          <p:nvPr>
            <p:ph type="sldNum" sz="quarter" idx="12"/>
          </p:nvPr>
        </p:nvSpPr>
        <p:spPr/>
        <p:txBody>
          <a:bodyPr/>
          <a:lstStyle>
            <a:lvl1pPr>
              <a:defRPr/>
            </a:lvl1pPr>
          </a:lstStyle>
          <a:p>
            <a:pPr>
              <a:defRPr/>
            </a:pPr>
            <a:fld id="{9C219B85-962D-4EFC-B9F7-C1D411AE72F1}" type="slidenum">
              <a:rPr lang="en-GB"/>
              <a:pPr>
                <a:defRPr/>
              </a:pPr>
              <a:t>‹#›</a:t>
            </a:fld>
            <a:endParaRPr lang="en-GB"/>
          </a:p>
        </p:txBody>
      </p:sp>
    </p:spTree>
    <p:extLst>
      <p:ext uri="{BB962C8B-B14F-4D97-AF65-F5344CB8AC3E}">
        <p14:creationId xmlns:p14="http://schemas.microsoft.com/office/powerpoint/2010/main" val="1401980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9BADFD08-DD59-462F-A73E-C1C98E7F8832}"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5B86527-339A-4904-9D77-B3BEBE95A9AF}" type="slidenum">
              <a:rPr lang="en-GB"/>
              <a:pPr>
                <a:defRPr/>
              </a:pPr>
              <a:t>‹#›</a:t>
            </a:fld>
            <a:endParaRPr lang="en-GB"/>
          </a:p>
        </p:txBody>
      </p:sp>
    </p:spTree>
    <p:extLst>
      <p:ext uri="{BB962C8B-B14F-4D97-AF65-F5344CB8AC3E}">
        <p14:creationId xmlns:p14="http://schemas.microsoft.com/office/powerpoint/2010/main" val="167910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31D6094F-03E1-4109-931B-7F59812666B4}"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A9270D74-7F5C-4568-A0D8-AFEF6580EABD}" type="slidenum">
              <a:rPr lang="en-GB"/>
              <a:pPr>
                <a:defRPr/>
              </a:pPr>
              <a:t>‹#›</a:t>
            </a:fld>
            <a:endParaRPr lang="en-GB"/>
          </a:p>
        </p:txBody>
      </p:sp>
    </p:spTree>
    <p:extLst>
      <p:ext uri="{BB962C8B-B14F-4D97-AF65-F5344CB8AC3E}">
        <p14:creationId xmlns:p14="http://schemas.microsoft.com/office/powerpoint/2010/main" val="322441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61983097-F340-43E2-9C33-1F49023C06B5}"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1BC25B0-3407-414D-803F-8816CE66AED4}" type="slidenum">
              <a:rPr lang="en-GB"/>
              <a:pPr>
                <a:defRPr/>
              </a:pPr>
              <a:t>‹#›</a:t>
            </a:fld>
            <a:endParaRPr lang="en-GB"/>
          </a:p>
        </p:txBody>
      </p:sp>
    </p:spTree>
    <p:extLst>
      <p:ext uri="{BB962C8B-B14F-4D97-AF65-F5344CB8AC3E}">
        <p14:creationId xmlns:p14="http://schemas.microsoft.com/office/powerpoint/2010/main" val="130496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CD23D540-15C5-41CD-B2F0-E5EFDDE82874}"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00596B6-7400-49EB-8DEA-0B12F1E3CD0B}" type="slidenum">
              <a:rPr lang="en-GB"/>
              <a:pPr>
                <a:defRPr/>
              </a:pPr>
              <a:t>‹#›</a:t>
            </a:fld>
            <a:endParaRPr lang="en-GB"/>
          </a:p>
        </p:txBody>
      </p:sp>
    </p:spTree>
    <p:extLst>
      <p:ext uri="{BB962C8B-B14F-4D97-AF65-F5344CB8AC3E}">
        <p14:creationId xmlns:p14="http://schemas.microsoft.com/office/powerpoint/2010/main" val="125472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34" charset="-128"/>
                <a:cs typeface="+mn-cs"/>
              </a:defRPr>
            </a:lvl1pPr>
          </a:lstStyle>
          <a:p>
            <a:pPr>
              <a:defRPr/>
            </a:pPr>
            <a:fld id="{4234D372-0A86-40A1-B31F-BEE2B3C99B88}" type="datetimeFigureOut">
              <a:rPr lang="en-GB"/>
              <a:pPr>
                <a:defRPr/>
              </a:pPr>
              <a:t>04/06/2021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ＭＳ Ｐゴシック" pitchFamily="34" charset="-128"/>
                <a:cs typeface="+mn-cs"/>
              </a:defRPr>
            </a:lvl1pPr>
          </a:lstStyle>
          <a:p>
            <a:pPr>
              <a:defRPr/>
            </a:pPr>
            <a:fld id="{D2E25F79-35C6-402F-835F-A8E333A8BB67}" type="slidenum">
              <a:rPr lang="en-GB"/>
              <a:pPr>
                <a:defRPr/>
              </a:pPr>
              <a:t>‹#›</a:t>
            </a:fld>
            <a:endParaRPr lang="en-GB"/>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04248" y="260648"/>
            <a:ext cx="1984252" cy="813818"/>
          </a:xfrm>
          <a:prstGeom prst="rect">
            <a:avLst/>
          </a:prstGeom>
        </p:spPr>
      </p:pic>
    </p:spTree>
  </p:cSld>
  <p:clrMap bg1="lt1" tx1="dk1" bg2="lt2" tx2="dk2" accent1="accent1" accent2="accent2" accent3="accent3" accent4="accent4" accent5="accent5" accent6="accent6" hlink="hlink" folHlink="folHlink"/>
  <p:sldLayoutIdLst>
    <p:sldLayoutId id="2147484636" r:id="rId1"/>
    <p:sldLayoutId id="2147484647" r:id="rId2"/>
    <p:sldLayoutId id="2147484637" r:id="rId3"/>
    <p:sldLayoutId id="2147484638" r:id="rId4"/>
    <p:sldLayoutId id="2147484639" r:id="rId5"/>
    <p:sldLayoutId id="2147484640" r:id="rId6"/>
    <p:sldLayoutId id="2147484641" r:id="rId7"/>
    <p:sldLayoutId id="2147484642" r:id="rId8"/>
    <p:sldLayoutId id="2147484643" r:id="rId9"/>
    <p:sldLayoutId id="2147484644" r:id="rId10"/>
    <p:sldLayoutId id="2147484645" r:id="rId11"/>
    <p:sldLayoutId id="2147484646" r:id="rId12"/>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34" charset="-128"/>
          <a:cs typeface="+mj-cs"/>
        </a:defRPr>
      </a:lvl1pPr>
      <a:lvl2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2pPr>
      <a:lvl3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3pPr>
      <a:lvl4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4pPr>
      <a:lvl5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pitchFamily="34" charset="-128"/>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optimizely.com/uk/optimization-glossary/unique-selling-poin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63006" y="397097"/>
            <a:ext cx="6209194" cy="707886"/>
          </a:xfrm>
          <a:prstGeom prst="rect">
            <a:avLst/>
          </a:prstGeom>
          <a:noFill/>
        </p:spPr>
        <p:txBody>
          <a:bodyPr wrap="square" rtlCol="0">
            <a:spAutoFit/>
          </a:bodyPr>
          <a:lstStyle/>
          <a:p>
            <a:r>
              <a:rPr lang="en-GB" sz="4000" b="1" dirty="0">
                <a:solidFill>
                  <a:srgbClr val="01AEF0"/>
                </a:solidFill>
                <a:latin typeface="Century Gothic" panose="020B0502020202020204" pitchFamily="34" charset="0"/>
              </a:rPr>
              <a:t>E</a:t>
            </a:r>
            <a:r>
              <a:rPr lang="en-GB" sz="4000" b="1" dirty="0" smtClean="0">
                <a:solidFill>
                  <a:srgbClr val="01AEF0"/>
                </a:solidFill>
                <a:latin typeface="Century Gothic" panose="020B0502020202020204" pitchFamily="34" charset="0"/>
              </a:rPr>
              <a:t>ntrepreneurial skills </a:t>
            </a:r>
            <a:endParaRPr lang="en-GB" sz="4000" dirty="0">
              <a:solidFill>
                <a:srgbClr val="01AEF0"/>
              </a:solidFill>
              <a:latin typeface="Century Gothic" panose="020B0502020202020204" pitchFamily="34" charset="0"/>
            </a:endParaRPr>
          </a:p>
        </p:txBody>
      </p:sp>
      <p:cxnSp>
        <p:nvCxnSpPr>
          <p:cNvPr id="7" name="Straight Connector 6"/>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4762" y="1188663"/>
            <a:ext cx="8969250" cy="6044208"/>
          </a:xfrm>
          <a:prstGeom prst="roundRect">
            <a:avLst>
              <a:gd name="adj" fmla="val 17381"/>
            </a:avLst>
          </a:prstGeom>
          <a:noFill/>
        </p:spPr>
        <p:txBody>
          <a:bodyPr wrap="square">
            <a:spAutoFit/>
          </a:bodyPr>
          <a:lstStyle/>
          <a:p>
            <a:pPr>
              <a:spcAft>
                <a:spcPts val="600"/>
              </a:spcAft>
            </a:pPr>
            <a:r>
              <a:rPr lang="en-GB" altLang="en-US" dirty="0" smtClean="0">
                <a:latin typeface="Century Gothic" pitchFamily="34" charset="0"/>
              </a:rPr>
              <a:t>Traditionally ‘entrepreneurs’ are people who </a:t>
            </a:r>
            <a:r>
              <a:rPr lang="en-GB" dirty="0" smtClean="0">
                <a:latin typeface="Century Gothic" panose="020B0502020202020204" pitchFamily="34" charset="0"/>
              </a:rPr>
              <a:t>set up their own businesses</a:t>
            </a:r>
            <a:r>
              <a:rPr lang="en-GB" dirty="0">
                <a:latin typeface="Century Gothic" panose="020B0502020202020204" pitchFamily="34" charset="0"/>
              </a:rPr>
              <a:t>, </a:t>
            </a:r>
            <a:r>
              <a:rPr lang="en-GB" dirty="0" smtClean="0">
                <a:latin typeface="Century Gothic" panose="020B0502020202020204" pitchFamily="34" charset="0"/>
              </a:rPr>
              <a:t>taking risking in the hope of being successful or making money. </a:t>
            </a:r>
            <a:r>
              <a:rPr lang="en-GB" altLang="en-US" dirty="0" smtClean="0">
                <a:latin typeface="Century Gothic" pitchFamily="34" charset="0"/>
              </a:rPr>
              <a:t>But being entrepreneurial is much more than that. Even if you don’t plan to launch your own enterprise, it’s still a key skill for the world of work.</a:t>
            </a:r>
            <a:endParaRPr lang="en-GB" altLang="en-US" dirty="0">
              <a:latin typeface="Century Gothic" pitchFamily="34" charset="0"/>
            </a:endParaRPr>
          </a:p>
          <a:p>
            <a:pPr>
              <a:spcAft>
                <a:spcPts val="600"/>
              </a:spcAft>
            </a:pPr>
            <a:r>
              <a:rPr lang="en-GB" altLang="en-US" b="1" dirty="0" smtClean="0">
                <a:latin typeface="Century Gothic" pitchFamily="34" charset="0"/>
              </a:rPr>
              <a:t>Entrepreneurial skills </a:t>
            </a:r>
            <a:r>
              <a:rPr lang="en-GB" altLang="en-US" dirty="0" smtClean="0">
                <a:latin typeface="Century Gothic" pitchFamily="34" charset="0"/>
              </a:rPr>
              <a:t>include being ambitious, innovative, and spotting opportunities. People who are entrepreneurial are driven by positivity and the desire to make changes and grow.</a:t>
            </a:r>
            <a:endParaRPr lang="en-GB" dirty="0" smtClean="0">
              <a:latin typeface="Century Gothic" panose="020B0502020202020204" pitchFamily="34" charset="0"/>
              <a:ea typeface="Calibri"/>
              <a:cs typeface="Calibri"/>
              <a:sym typeface="Calibri"/>
            </a:endParaRPr>
          </a:p>
          <a:p>
            <a:pPr>
              <a:spcAft>
                <a:spcPts val="600"/>
              </a:spcAft>
            </a:pPr>
            <a:r>
              <a:rPr lang="en-GB" dirty="0" smtClean="0">
                <a:latin typeface="Century Gothic" panose="020B0502020202020204" pitchFamily="34" charset="0"/>
                <a:ea typeface="Calibri"/>
                <a:cs typeface="Calibri"/>
                <a:sym typeface="Calibri"/>
              </a:rPr>
              <a:t>Here are some activities you can do to become more entrepreneurial:</a:t>
            </a:r>
          </a:p>
          <a:p>
            <a:pPr marL="285750" indent="-285750">
              <a:spcAft>
                <a:spcPts val="0"/>
              </a:spcAft>
              <a:buFont typeface="Arial" panose="020B0604020202020204" pitchFamily="34" charset="0"/>
              <a:buChar char="•"/>
            </a:pPr>
            <a:r>
              <a:rPr lang="en-GB" dirty="0" smtClean="0">
                <a:latin typeface="Century Gothic" panose="020B0502020202020204" pitchFamily="34" charset="0"/>
                <a:ea typeface="Calibri"/>
                <a:cs typeface="Calibri"/>
                <a:sym typeface="Calibri"/>
              </a:rPr>
              <a:t>Plan a fundraiser in your community e.g. a school social event to raise money for a new IT equipment and ask local businesses to provide raffle prizes</a:t>
            </a:r>
          </a:p>
          <a:p>
            <a:pPr marL="285750" indent="-285750">
              <a:spcAft>
                <a:spcPts val="0"/>
              </a:spcAft>
              <a:buFont typeface="Arial" panose="020B0604020202020204" pitchFamily="34" charset="0"/>
              <a:buChar char="•"/>
            </a:pPr>
            <a:r>
              <a:rPr lang="en-GB" dirty="0" smtClean="0">
                <a:latin typeface="Century Gothic" panose="020B0502020202020204" pitchFamily="34" charset="0"/>
                <a:ea typeface="Calibri"/>
                <a:cs typeface="Calibri"/>
                <a:sym typeface="Calibri"/>
              </a:rPr>
              <a:t>Research what sorts of services are needed in your area and if you could fill any of these gaps e.g. are there lots of overgrown gardens you could offer to tidy up? Are there younger students who are in need of homework help via video call?</a:t>
            </a:r>
            <a:r>
              <a:rPr lang="en-GB" dirty="0">
                <a:latin typeface="Century Gothic" panose="020B0502020202020204" pitchFamily="34" charset="0"/>
                <a:ea typeface="Calibri"/>
                <a:cs typeface="Calibri"/>
                <a:sym typeface="Calibri"/>
              </a:rPr>
              <a:t> </a:t>
            </a:r>
            <a:r>
              <a:rPr lang="en-GB" dirty="0" smtClean="0">
                <a:latin typeface="Century Gothic" panose="020B0502020202020204" pitchFamily="34" charset="0"/>
                <a:ea typeface="Calibri"/>
                <a:cs typeface="Calibri"/>
                <a:sym typeface="Calibri"/>
              </a:rPr>
              <a:t>You could make leaflets to promote your services!</a:t>
            </a:r>
          </a:p>
          <a:p>
            <a:pPr marL="285750" indent="-285750">
              <a:spcAft>
                <a:spcPts val="0"/>
              </a:spcAft>
              <a:buFont typeface="Arial" panose="020B0604020202020204" pitchFamily="34" charset="0"/>
              <a:buChar char="•"/>
            </a:pPr>
            <a:r>
              <a:rPr lang="en-GB" altLang="en-US" dirty="0" smtClean="0">
                <a:latin typeface="Century Gothic" pitchFamily="34" charset="0"/>
              </a:rPr>
              <a:t>Design </a:t>
            </a:r>
            <a:r>
              <a:rPr lang="en-GB" altLang="en-US" dirty="0">
                <a:latin typeface="Century Gothic" pitchFamily="34" charset="0"/>
              </a:rPr>
              <a:t>a household item to help families live in a more eco-friendly </a:t>
            </a:r>
            <a:r>
              <a:rPr lang="en-GB" altLang="en-US" dirty="0" smtClean="0">
                <a:latin typeface="Century Gothic" pitchFamily="34" charset="0"/>
              </a:rPr>
              <a:t>way and pitch it (more information on p3) </a:t>
            </a:r>
            <a:endParaRPr lang="en-GB" altLang="en-US" dirty="0">
              <a:latin typeface="Century Gothic" pitchFamily="34" charset="0"/>
            </a:endParaRPr>
          </a:p>
        </p:txBody>
      </p:sp>
    </p:spTree>
    <p:extLst>
      <p:ext uri="{BB962C8B-B14F-4D97-AF65-F5344CB8AC3E}">
        <p14:creationId xmlns:p14="http://schemas.microsoft.com/office/powerpoint/2010/main" val="134523510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63006" y="212447"/>
            <a:ext cx="6209194" cy="1200329"/>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What do alumni say about entrepreneurial skills?</a:t>
            </a:r>
            <a:endParaRPr lang="en-GB" sz="2400" dirty="0">
              <a:solidFill>
                <a:srgbClr val="01AEF0"/>
              </a:solidFill>
              <a:latin typeface="Century Gothic" panose="020B0502020202020204" pitchFamily="34" charset="0"/>
            </a:endParaRPr>
          </a:p>
        </p:txBody>
      </p:sp>
      <p:cxnSp>
        <p:nvCxnSpPr>
          <p:cNvPr id="7" name="Straight Connector 6"/>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395534" y="1494173"/>
            <a:ext cx="7992890" cy="1055608"/>
          </a:xfrm>
          <a:prstGeom prst="roundRect">
            <a:avLst/>
          </a:prstGeom>
          <a:ln>
            <a:solidFill>
              <a:srgbClr val="4CC0AD"/>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‘The </a:t>
            </a:r>
            <a:r>
              <a:rPr lang="en-GB" sz="1400" dirty="0">
                <a:latin typeface="Century Gothic" panose="020B0502020202020204" pitchFamily="34" charset="0"/>
              </a:rPr>
              <a:t>more you give to your employer in hard work and commitment, the more they will in turn give you back in experience and opportunity. In the future you need as many contacts as you can to push yourself forward, especially in the world of </a:t>
            </a:r>
            <a:r>
              <a:rPr lang="en-GB" sz="1400" dirty="0" smtClean="0">
                <a:latin typeface="Century Gothic" panose="020B0502020202020204" pitchFamily="34" charset="0"/>
              </a:rPr>
              <a:t>entrepreneurship, </a:t>
            </a:r>
            <a:r>
              <a:rPr lang="en-GB" sz="1400" dirty="0">
                <a:latin typeface="Century Gothic" panose="020B0502020202020204" pitchFamily="34" charset="0"/>
              </a:rPr>
              <a:t>so spread your wings as wide as you can</a:t>
            </a:r>
            <a:r>
              <a:rPr lang="en-GB" sz="1400" dirty="0" smtClean="0">
                <a:latin typeface="Century Gothic" panose="020B0502020202020204" pitchFamily="34" charset="0"/>
              </a:rPr>
              <a:t>.’ </a:t>
            </a:r>
            <a:r>
              <a:rPr lang="en-GB" sz="1400" dirty="0">
                <a:latin typeface="Century Gothic" panose="020B0502020202020204" pitchFamily="34" charset="0"/>
              </a:rPr>
              <a:t>Claire, </a:t>
            </a:r>
            <a:r>
              <a:rPr lang="en-GB" sz="1400" dirty="0" err="1" smtClean="0">
                <a:latin typeface="Century Gothic" panose="020B0502020202020204" pitchFamily="34" charset="0"/>
              </a:rPr>
              <a:t>Bottisham</a:t>
            </a:r>
            <a:r>
              <a:rPr lang="en-GB" sz="1400" dirty="0" smtClean="0">
                <a:latin typeface="Century Gothic" panose="020B0502020202020204" pitchFamily="34" charset="0"/>
              </a:rPr>
              <a:t> </a:t>
            </a:r>
            <a:r>
              <a:rPr lang="en-GB" sz="1400" dirty="0">
                <a:latin typeface="Century Gothic" panose="020B0502020202020204" pitchFamily="34" charset="0"/>
              </a:rPr>
              <a:t>Village College</a:t>
            </a:r>
            <a:endParaRPr lang="en-GB" altLang="en-US" sz="1400" dirty="0" smtClean="0">
              <a:latin typeface="Century Gothic" pitchFamily="34" charset="0"/>
            </a:endParaRPr>
          </a:p>
        </p:txBody>
      </p:sp>
      <p:sp>
        <p:nvSpPr>
          <p:cNvPr id="10" name="Rounded Rectangle 9"/>
          <p:cNvSpPr/>
          <p:nvPr/>
        </p:nvSpPr>
        <p:spPr>
          <a:xfrm>
            <a:off x="1275914" y="2683990"/>
            <a:ext cx="7518803" cy="1055608"/>
          </a:xfrm>
          <a:prstGeom prst="roundRect">
            <a:avLst/>
          </a:prstGeom>
          <a:ln>
            <a:solidFill>
              <a:srgbClr val="E8347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“The </a:t>
            </a:r>
            <a:r>
              <a:rPr lang="en-GB" sz="1400" dirty="0">
                <a:latin typeface="Century Gothic" panose="020B0502020202020204" pitchFamily="34" charset="0"/>
              </a:rPr>
              <a:t>most challenging aspect of my job is staying organised. Running one business is difficult enough, but to run three as I do you must be as organised as possible. Use and manage your time effectively and apply yourself at every stage with a positive attitude. Remember, attitude above all</a:t>
            </a:r>
            <a:r>
              <a:rPr lang="en-GB" sz="1400" dirty="0" smtClean="0">
                <a:latin typeface="Century Gothic" panose="020B0502020202020204" pitchFamily="34" charset="0"/>
              </a:rPr>
              <a:t>!” - David, Hall </a:t>
            </a:r>
            <a:r>
              <a:rPr lang="en-GB" sz="1400" dirty="0">
                <a:latin typeface="Century Gothic" panose="020B0502020202020204" pitchFamily="34" charset="0"/>
              </a:rPr>
              <a:t>Cross Academy </a:t>
            </a:r>
          </a:p>
        </p:txBody>
      </p:sp>
      <p:sp>
        <p:nvSpPr>
          <p:cNvPr id="13" name="Rounded Rectangle 12"/>
          <p:cNvSpPr/>
          <p:nvPr/>
        </p:nvSpPr>
        <p:spPr>
          <a:xfrm>
            <a:off x="395533" y="3853977"/>
            <a:ext cx="7518803" cy="1293971"/>
          </a:xfrm>
          <a:prstGeom prst="roundRect">
            <a:avLst/>
          </a:prstGeom>
          <a:ln>
            <a:solidFill>
              <a:srgbClr val="01AEF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“Now </a:t>
            </a:r>
            <a:r>
              <a:rPr lang="en-GB" sz="1400" dirty="0">
                <a:latin typeface="Century Gothic" panose="020B0502020202020204" pitchFamily="34" charset="0"/>
              </a:rPr>
              <a:t>I design webpages and logos as a freelancer and I am selling my fabric designs online. I started my own e-shop on Etsy. As I’d learnt about sustainability in fashion at college, I tried to do something about the waste. I made cushions made of recycled wool. I contacted all the companies that made wool mattresses, to see if they had any left overs to make the cushions</a:t>
            </a:r>
            <a:r>
              <a:rPr lang="en-GB" sz="1400" dirty="0" smtClean="0">
                <a:latin typeface="Century Gothic" panose="020B0502020202020204" pitchFamily="34" charset="0"/>
              </a:rPr>
              <a:t>.” </a:t>
            </a:r>
            <a:r>
              <a:rPr lang="en-GB" sz="1400" dirty="0">
                <a:latin typeface="Century Gothic" panose="020B0502020202020204" pitchFamily="34" charset="0"/>
              </a:rPr>
              <a:t>- Helena, </a:t>
            </a:r>
            <a:r>
              <a:rPr lang="en-GB" sz="1400" dirty="0" smtClean="0">
                <a:latin typeface="Century Gothic" panose="020B0502020202020204" pitchFamily="34" charset="0"/>
              </a:rPr>
              <a:t>Newham </a:t>
            </a:r>
            <a:r>
              <a:rPr lang="en-GB" sz="1400" dirty="0">
                <a:latin typeface="Century Gothic" panose="020B0502020202020204" pitchFamily="34" charset="0"/>
              </a:rPr>
              <a:t>College</a:t>
            </a:r>
          </a:p>
        </p:txBody>
      </p:sp>
      <p:sp>
        <p:nvSpPr>
          <p:cNvPr id="14" name="Rounded Rectangle 13"/>
          <p:cNvSpPr/>
          <p:nvPr/>
        </p:nvSpPr>
        <p:spPr>
          <a:xfrm>
            <a:off x="1259632" y="5269400"/>
            <a:ext cx="7518803" cy="1532334"/>
          </a:xfrm>
          <a:prstGeom prst="roundRect">
            <a:avLst/>
          </a:prstGeom>
          <a:ln>
            <a:solidFill>
              <a:srgbClr val="FAA51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“It’s always </a:t>
            </a:r>
            <a:r>
              <a:rPr lang="en-GB" sz="1400" dirty="0">
                <a:latin typeface="Century Gothic" panose="020B0502020202020204" pitchFamily="34" charset="0"/>
              </a:rPr>
              <a:t>important to do things outside of your comfort zone. For example, if you know that you have some free time over summer, look for local opportunities (such as volunteering or working) where you can challenge yourself and do something different, as opposed to just chilling at home or with friends the whole time. Getting used to this will boost your confidence and help you achieve more in the future</a:t>
            </a:r>
            <a:r>
              <a:rPr lang="en-GB" sz="1400" dirty="0" smtClean="0">
                <a:latin typeface="Century Gothic" panose="020B0502020202020204" pitchFamily="34" charset="0"/>
              </a:rPr>
              <a:t>.” </a:t>
            </a:r>
            <a:r>
              <a:rPr lang="en-GB" sz="1400" dirty="0">
                <a:latin typeface="Century Gothic" panose="020B0502020202020204" pitchFamily="34" charset="0"/>
              </a:rPr>
              <a:t>- Rowan, </a:t>
            </a:r>
            <a:r>
              <a:rPr lang="en-GB" sz="1400" dirty="0" smtClean="0">
                <a:latin typeface="Century Gothic" panose="020B0502020202020204" pitchFamily="34" charset="0"/>
              </a:rPr>
              <a:t>Upper </a:t>
            </a:r>
            <a:r>
              <a:rPr lang="en-GB" sz="1400" dirty="0">
                <a:latin typeface="Century Gothic" panose="020B0502020202020204" pitchFamily="34" charset="0"/>
              </a:rPr>
              <a:t>Shirley High School</a:t>
            </a:r>
          </a:p>
        </p:txBody>
      </p:sp>
    </p:spTree>
    <p:extLst>
      <p:ext uri="{BB962C8B-B14F-4D97-AF65-F5344CB8AC3E}">
        <p14:creationId xmlns:p14="http://schemas.microsoft.com/office/powerpoint/2010/main" val="282751529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Ocean Life 1000 Piece Family Puzzle – BAM Store + Sp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56" y="2972395"/>
            <a:ext cx="1467395" cy="14673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mboo toothbrush – A Waste Free World"/>
          <p:cNvPicPr>
            <a:picLocks noChangeAspect="1" noChangeArrowheads="1"/>
          </p:cNvPicPr>
          <p:nvPr/>
        </p:nvPicPr>
        <p:blipFill rotWithShape="1">
          <a:blip r:embed="rId4">
            <a:extLst>
              <a:ext uri="{28A0092B-C50C-407E-A947-70E740481C1C}">
                <a14:useLocalDpi xmlns:a14="http://schemas.microsoft.com/office/drawing/2010/main" val="0"/>
              </a:ext>
            </a:extLst>
          </a:blip>
          <a:srcRect l="25706" r="30110"/>
          <a:stretch/>
        </p:blipFill>
        <p:spPr bwMode="auto">
          <a:xfrm>
            <a:off x="7310422" y="4941168"/>
            <a:ext cx="795396"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coegg Laundry Egg Refills - 54 washes (Fragrance Free) - Ecoeg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507" y="3613697"/>
            <a:ext cx="1998736" cy="19987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63006" y="467662"/>
            <a:ext cx="6209194" cy="584775"/>
          </a:xfrm>
          <a:prstGeom prst="rect">
            <a:avLst/>
          </a:prstGeom>
          <a:noFill/>
        </p:spPr>
        <p:txBody>
          <a:bodyPr wrap="square" rtlCol="0">
            <a:spAutoFit/>
          </a:bodyPr>
          <a:lstStyle/>
          <a:p>
            <a:r>
              <a:rPr lang="en-GB" sz="3200" b="1" dirty="0" smtClean="0">
                <a:solidFill>
                  <a:srgbClr val="01AEF0"/>
                </a:solidFill>
                <a:latin typeface="Century Gothic" panose="020B0502020202020204" pitchFamily="34" charset="0"/>
              </a:rPr>
              <a:t>Using your skills: your task</a:t>
            </a:r>
            <a:endParaRPr lang="en-GB" sz="2000" dirty="0">
              <a:solidFill>
                <a:srgbClr val="01AEF0"/>
              </a:solidFill>
              <a:latin typeface="Century Gothic" panose="020B0502020202020204" pitchFamily="34" charset="0"/>
            </a:endParaRPr>
          </a:p>
        </p:txBody>
      </p:sp>
      <p:sp>
        <p:nvSpPr>
          <p:cNvPr id="7" name="Rounded Rectangle 6"/>
          <p:cNvSpPr/>
          <p:nvPr/>
        </p:nvSpPr>
        <p:spPr>
          <a:xfrm>
            <a:off x="467544" y="1437288"/>
            <a:ext cx="7859095" cy="1055608"/>
          </a:xfrm>
          <a:prstGeom prst="roundRect">
            <a:avLst/>
          </a:prstGeom>
          <a:noFill/>
        </p:spPr>
        <p:txBody>
          <a:bodyPr wrap="square">
            <a:spAutoFit/>
          </a:bodyPr>
          <a:lstStyle/>
          <a:p>
            <a:pPr algn="ctr"/>
            <a:r>
              <a:rPr lang="en-GB" altLang="en-US" sz="2800" b="1" dirty="0" smtClean="0">
                <a:latin typeface="Century Gothic" pitchFamily="34" charset="0"/>
              </a:rPr>
              <a:t>Design a household item to help families live in a more eco-friendly way. </a:t>
            </a:r>
            <a:endParaRPr lang="en-GB" altLang="en-US" dirty="0" smtClean="0">
              <a:latin typeface="Century Gothic" pitchFamily="34" charset="0"/>
            </a:endParaRPr>
          </a:p>
        </p:txBody>
      </p:sp>
      <p:sp>
        <p:nvSpPr>
          <p:cNvPr id="3" name="TextBox 2"/>
          <p:cNvSpPr txBox="1"/>
          <p:nvPr/>
        </p:nvSpPr>
        <p:spPr>
          <a:xfrm>
            <a:off x="5436096" y="3223965"/>
            <a:ext cx="3456384" cy="923330"/>
          </a:xfrm>
          <a:prstGeom prst="rect">
            <a:avLst/>
          </a:prstGeom>
          <a:noFill/>
          <a:ln>
            <a:noFill/>
          </a:ln>
        </p:spPr>
        <p:txBody>
          <a:bodyPr wrap="square" rtlCol="0">
            <a:spAutoFit/>
          </a:bodyPr>
          <a:lstStyle/>
          <a:p>
            <a:r>
              <a:rPr lang="en-GB" b="1" dirty="0" smtClean="0">
                <a:solidFill>
                  <a:srgbClr val="868D93"/>
                </a:solidFill>
                <a:latin typeface="Century Gothic" panose="020B0502020202020204" pitchFamily="34" charset="0"/>
              </a:rPr>
              <a:t>A laundry egg which allows people to wash their clothes without using chemicals</a:t>
            </a:r>
            <a:endParaRPr lang="en-GB" b="1" dirty="0">
              <a:solidFill>
                <a:srgbClr val="868D93"/>
              </a:solidFill>
              <a:latin typeface="Century Gothic" panose="020B0502020202020204" pitchFamily="34" charset="0"/>
            </a:endParaRPr>
          </a:p>
        </p:txBody>
      </p:sp>
      <p:sp>
        <p:nvSpPr>
          <p:cNvPr id="10" name="TextBox 9"/>
          <p:cNvSpPr txBox="1"/>
          <p:nvPr/>
        </p:nvSpPr>
        <p:spPr>
          <a:xfrm>
            <a:off x="1907704" y="3268773"/>
            <a:ext cx="3456384" cy="923330"/>
          </a:xfrm>
          <a:prstGeom prst="rect">
            <a:avLst/>
          </a:prstGeom>
          <a:noFill/>
          <a:ln>
            <a:noFill/>
          </a:ln>
        </p:spPr>
        <p:txBody>
          <a:bodyPr wrap="square" rtlCol="0">
            <a:spAutoFit/>
          </a:bodyPr>
          <a:lstStyle/>
          <a:p>
            <a:r>
              <a:rPr lang="en-GB" b="1" dirty="0" smtClean="0">
                <a:solidFill>
                  <a:srgbClr val="F40CA1"/>
                </a:solidFill>
                <a:latin typeface="Century Gothic" panose="020B0502020202020204" pitchFamily="34" charset="0"/>
              </a:rPr>
              <a:t>A children’s puzzle</a:t>
            </a:r>
          </a:p>
          <a:p>
            <a:r>
              <a:rPr lang="en-GB" b="1" dirty="0" smtClean="0">
                <a:solidFill>
                  <a:srgbClr val="F40CA1"/>
                </a:solidFill>
                <a:latin typeface="Century Gothic" panose="020B0502020202020204" pitchFamily="34" charset="0"/>
              </a:rPr>
              <a:t>made from recycled </a:t>
            </a:r>
          </a:p>
          <a:p>
            <a:r>
              <a:rPr lang="en-GB" b="1" dirty="0" smtClean="0">
                <a:solidFill>
                  <a:srgbClr val="F40CA1"/>
                </a:solidFill>
                <a:latin typeface="Century Gothic" panose="020B0502020202020204" pitchFamily="34" charset="0"/>
              </a:rPr>
              <a:t>ocean plastic</a:t>
            </a:r>
            <a:endParaRPr lang="en-GB" b="1" dirty="0">
              <a:solidFill>
                <a:srgbClr val="F40CA1"/>
              </a:solidFill>
              <a:latin typeface="Century Gothic" panose="020B0502020202020204" pitchFamily="34" charset="0"/>
            </a:endParaRPr>
          </a:p>
        </p:txBody>
      </p:sp>
      <p:sp>
        <p:nvSpPr>
          <p:cNvPr id="13" name="TextBox 12"/>
          <p:cNvSpPr txBox="1"/>
          <p:nvPr/>
        </p:nvSpPr>
        <p:spPr>
          <a:xfrm>
            <a:off x="4283968" y="5487856"/>
            <a:ext cx="3456384" cy="646331"/>
          </a:xfrm>
          <a:prstGeom prst="rect">
            <a:avLst/>
          </a:prstGeom>
          <a:noFill/>
          <a:ln>
            <a:noFill/>
          </a:ln>
        </p:spPr>
        <p:txBody>
          <a:bodyPr wrap="square" rtlCol="0">
            <a:spAutoFit/>
          </a:bodyPr>
          <a:lstStyle/>
          <a:p>
            <a:r>
              <a:rPr lang="en-GB" b="1" dirty="0" smtClean="0">
                <a:solidFill>
                  <a:srgbClr val="4CC0AD"/>
                </a:solidFill>
                <a:latin typeface="Century Gothic" panose="020B0502020202020204" pitchFamily="34" charset="0"/>
              </a:rPr>
              <a:t>A biodegradable toothbrush made from bamboo </a:t>
            </a:r>
            <a:endParaRPr lang="en-GB" b="1" dirty="0">
              <a:solidFill>
                <a:srgbClr val="4CC0AD"/>
              </a:solidFill>
              <a:latin typeface="Century Gothic" panose="020B0502020202020204" pitchFamily="34" charset="0"/>
            </a:endParaRPr>
          </a:p>
        </p:txBody>
      </p:sp>
      <p:sp>
        <p:nvSpPr>
          <p:cNvPr id="14" name="TextBox 13"/>
          <p:cNvSpPr txBox="1"/>
          <p:nvPr/>
        </p:nvSpPr>
        <p:spPr>
          <a:xfrm>
            <a:off x="251520" y="4564526"/>
            <a:ext cx="3816424" cy="923330"/>
          </a:xfrm>
          <a:prstGeom prst="rect">
            <a:avLst/>
          </a:prstGeom>
          <a:noFill/>
          <a:ln>
            <a:noFill/>
          </a:ln>
        </p:spPr>
        <p:txBody>
          <a:bodyPr wrap="square" rtlCol="0">
            <a:spAutoFit/>
          </a:bodyPr>
          <a:lstStyle/>
          <a:p>
            <a:r>
              <a:rPr lang="en-GB" b="1" dirty="0" smtClean="0">
                <a:solidFill>
                  <a:srgbClr val="01AEF0"/>
                </a:solidFill>
                <a:latin typeface="Century Gothic" panose="020B0502020202020204" pitchFamily="34" charset="0"/>
              </a:rPr>
              <a:t>A reusable cling film alternative made from cotton and plant waxes </a:t>
            </a:r>
            <a:endParaRPr lang="en-GB" b="1" dirty="0">
              <a:solidFill>
                <a:srgbClr val="01AEF0"/>
              </a:solidFill>
              <a:latin typeface="Century Gothic" panose="020B0502020202020204" pitchFamily="34" charset="0"/>
            </a:endParaRPr>
          </a:p>
        </p:txBody>
      </p:sp>
      <p:sp>
        <p:nvSpPr>
          <p:cNvPr id="6" name="Rectangle 5"/>
          <p:cNvSpPr/>
          <p:nvPr/>
        </p:nvSpPr>
        <p:spPr>
          <a:xfrm>
            <a:off x="2483768" y="2510730"/>
            <a:ext cx="3549370" cy="369332"/>
          </a:xfrm>
          <a:prstGeom prst="rect">
            <a:avLst/>
          </a:prstGeom>
        </p:spPr>
        <p:txBody>
          <a:bodyPr wrap="none">
            <a:spAutoFit/>
          </a:bodyPr>
          <a:lstStyle/>
          <a:p>
            <a:pPr algn="ctr"/>
            <a:r>
              <a:rPr lang="en-GB" altLang="en-US" b="1" dirty="0">
                <a:latin typeface="Century Gothic" pitchFamily="34" charset="0"/>
              </a:rPr>
              <a:t>Here are some real examples:</a:t>
            </a:r>
          </a:p>
        </p:txBody>
      </p:sp>
      <p:sp>
        <p:nvSpPr>
          <p:cNvPr id="9" name="Rectangle 8"/>
          <p:cNvSpPr/>
          <p:nvPr/>
        </p:nvSpPr>
        <p:spPr>
          <a:xfrm>
            <a:off x="163006" y="3046456"/>
            <a:ext cx="8873490" cy="369491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Vegan Food Wraps Has Launched! | The Beeswax Wrap C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0954" y="5309373"/>
            <a:ext cx="1368152" cy="1343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37110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749" y="469365"/>
            <a:ext cx="6209194" cy="646331"/>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Your product </a:t>
            </a:r>
            <a:endParaRPr lang="en-GB" sz="2400" dirty="0">
              <a:solidFill>
                <a:srgbClr val="01AEF0"/>
              </a:solidFill>
              <a:latin typeface="Century Gothic" panose="020B0502020202020204" pitchFamily="34" charset="0"/>
            </a:endParaRPr>
          </a:p>
        </p:txBody>
      </p:sp>
      <p:sp>
        <p:nvSpPr>
          <p:cNvPr id="7" name="Rounded Rectangle 6"/>
          <p:cNvSpPr/>
          <p:nvPr/>
        </p:nvSpPr>
        <p:spPr>
          <a:xfrm>
            <a:off x="601337" y="1772612"/>
            <a:ext cx="7859095" cy="4392692"/>
          </a:xfrm>
          <a:prstGeom prst="roundRect">
            <a:avLst/>
          </a:prstGeom>
          <a:noFill/>
          <a:ln w="19050">
            <a:solidFill>
              <a:srgbClr val="868D93"/>
            </a:solidFill>
          </a:ln>
        </p:spPr>
        <p:txBody>
          <a:bodyPr wrap="square">
            <a:spAutoFit/>
          </a:bodyPr>
          <a:lstStyle/>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a:p>
            <a:endParaRPr lang="en-GB" altLang="en-US" dirty="0">
              <a:latin typeface="Century Gothic" pitchFamily="34" charset="0"/>
            </a:endParaRPr>
          </a:p>
          <a:p>
            <a:endParaRPr lang="en-GB" altLang="en-US" dirty="0" smtClean="0">
              <a:latin typeface="Century Gothic" pitchFamily="34" charset="0"/>
            </a:endParaRPr>
          </a:p>
        </p:txBody>
      </p:sp>
      <p:sp>
        <p:nvSpPr>
          <p:cNvPr id="2" name="Rectangle 1"/>
          <p:cNvSpPr/>
          <p:nvPr/>
        </p:nvSpPr>
        <p:spPr>
          <a:xfrm>
            <a:off x="2044466" y="1873695"/>
            <a:ext cx="4972836" cy="369332"/>
          </a:xfrm>
          <a:prstGeom prst="rect">
            <a:avLst/>
          </a:prstGeom>
        </p:spPr>
        <p:txBody>
          <a:bodyPr wrap="none">
            <a:spAutoFit/>
          </a:bodyPr>
          <a:lstStyle/>
          <a:p>
            <a:r>
              <a:rPr lang="en-GB" altLang="en-US" b="1" dirty="0" smtClean="0">
                <a:latin typeface="Century Gothic" pitchFamily="34" charset="0"/>
              </a:rPr>
              <a:t>Draw and/or describe your household item</a:t>
            </a:r>
            <a:endParaRPr lang="en-GB" altLang="en-US" b="1" dirty="0">
              <a:latin typeface="Century Gothic" pitchFamily="34" charset="0"/>
            </a:endParaRPr>
          </a:p>
        </p:txBody>
      </p:sp>
    </p:spTree>
    <p:extLst>
      <p:ext uri="{BB962C8B-B14F-4D97-AF65-F5344CB8AC3E}">
        <p14:creationId xmlns:p14="http://schemas.microsoft.com/office/powerpoint/2010/main" val="407022438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749" y="469365"/>
            <a:ext cx="6209194" cy="646331"/>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Creating a business plan</a:t>
            </a:r>
            <a:endParaRPr lang="en-GB" sz="2400" dirty="0">
              <a:solidFill>
                <a:srgbClr val="01AEF0"/>
              </a:solidFill>
              <a:latin typeface="Century Gothic" panose="020B0502020202020204" pitchFamily="34" charset="0"/>
            </a:endParaRPr>
          </a:p>
        </p:txBody>
      </p:sp>
      <p:sp>
        <p:nvSpPr>
          <p:cNvPr id="7" name="Rounded Rectangle 6"/>
          <p:cNvSpPr/>
          <p:nvPr/>
        </p:nvSpPr>
        <p:spPr>
          <a:xfrm>
            <a:off x="395536" y="1659534"/>
            <a:ext cx="7859095" cy="1021556"/>
          </a:xfrm>
          <a:prstGeom prst="roundRect">
            <a:avLst/>
          </a:prstGeom>
          <a:noFill/>
          <a:ln w="19050">
            <a:solidFill>
              <a:srgbClr val="868D93"/>
            </a:solidFill>
          </a:ln>
        </p:spPr>
        <p:txBody>
          <a:bodyPr wrap="square">
            <a:spAutoFit/>
          </a:bodyPr>
          <a:lstStyle/>
          <a:p>
            <a:r>
              <a:rPr lang="en-GB" altLang="en-US" sz="1600" b="1" dirty="0" smtClean="0">
                <a:latin typeface="Century Gothic" pitchFamily="34" charset="0"/>
              </a:rPr>
              <a:t>Who is your target audience?</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9" name="Rounded Rectangle 8"/>
          <p:cNvSpPr/>
          <p:nvPr/>
        </p:nvSpPr>
        <p:spPr>
          <a:xfrm>
            <a:off x="395535" y="2912660"/>
            <a:ext cx="7859095" cy="1021556"/>
          </a:xfrm>
          <a:prstGeom prst="roundRect">
            <a:avLst/>
          </a:prstGeom>
          <a:noFill/>
          <a:ln w="19050">
            <a:solidFill>
              <a:srgbClr val="868D93"/>
            </a:solidFill>
          </a:ln>
        </p:spPr>
        <p:txBody>
          <a:bodyPr wrap="square">
            <a:spAutoFit/>
          </a:bodyPr>
          <a:lstStyle/>
          <a:p>
            <a:r>
              <a:rPr lang="en-GB" altLang="en-US" sz="1600" b="1" dirty="0" smtClean="0">
                <a:latin typeface="Century Gothic" pitchFamily="34" charset="0"/>
              </a:rPr>
              <a:t>Where will you sell your product? </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10" name="Rounded Rectangle 9"/>
          <p:cNvSpPr/>
          <p:nvPr/>
        </p:nvSpPr>
        <p:spPr>
          <a:xfrm>
            <a:off x="395534" y="4207378"/>
            <a:ext cx="7859095" cy="987504"/>
          </a:xfrm>
          <a:prstGeom prst="roundRect">
            <a:avLst/>
          </a:prstGeom>
          <a:noFill/>
          <a:ln w="19050">
            <a:solidFill>
              <a:srgbClr val="868D93"/>
            </a:solidFill>
          </a:ln>
        </p:spPr>
        <p:txBody>
          <a:bodyPr wrap="square">
            <a:spAutoFit/>
          </a:bodyPr>
          <a:lstStyle/>
          <a:p>
            <a:r>
              <a:rPr lang="en-GB" altLang="en-US" sz="1600" b="1" dirty="0" smtClean="0">
                <a:latin typeface="Century Gothic" pitchFamily="34" charset="0"/>
              </a:rPr>
              <a:t>How much will it cost to make your product? How much profit will you make? </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13" name="Rounded Rectangle 12"/>
          <p:cNvSpPr/>
          <p:nvPr/>
        </p:nvSpPr>
        <p:spPr>
          <a:xfrm>
            <a:off x="395534" y="5460504"/>
            <a:ext cx="7859095" cy="987504"/>
          </a:xfrm>
          <a:prstGeom prst="roundRect">
            <a:avLst/>
          </a:prstGeom>
          <a:noFill/>
          <a:ln w="19050">
            <a:solidFill>
              <a:srgbClr val="868D93"/>
            </a:solidFill>
          </a:ln>
        </p:spPr>
        <p:txBody>
          <a:bodyPr wrap="square">
            <a:spAutoFit/>
          </a:bodyPr>
          <a:lstStyle/>
          <a:p>
            <a:r>
              <a:rPr lang="en-GB" altLang="en-US" sz="1600" b="1" dirty="0" smtClean="0">
                <a:latin typeface="Century Gothic" pitchFamily="34" charset="0"/>
              </a:rPr>
              <a:t>What is your </a:t>
            </a:r>
            <a:r>
              <a:rPr lang="en-GB" altLang="en-US" sz="1600" b="1" dirty="0" smtClean="0">
                <a:latin typeface="Century Gothic" pitchFamily="34" charset="0"/>
                <a:hlinkClick r:id="rId3"/>
              </a:rPr>
              <a:t>Unique Selling Point </a:t>
            </a:r>
            <a:r>
              <a:rPr lang="en-GB" altLang="en-US" sz="1600" b="1" dirty="0" smtClean="0">
                <a:latin typeface="Century Gothic" pitchFamily="34" charset="0"/>
              </a:rPr>
              <a:t>(USP)? What makes your product special? </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Tree>
    <p:extLst>
      <p:ext uri="{BB962C8B-B14F-4D97-AF65-F5344CB8AC3E}">
        <p14:creationId xmlns:p14="http://schemas.microsoft.com/office/powerpoint/2010/main" val="311863782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5645" y="437312"/>
            <a:ext cx="6209194" cy="646331"/>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Pitching your product</a:t>
            </a:r>
            <a:endParaRPr lang="en-GB" sz="2400" dirty="0">
              <a:solidFill>
                <a:srgbClr val="01AEF0"/>
              </a:solidFill>
              <a:latin typeface="Century Gothic" panose="020B0502020202020204" pitchFamily="34" charset="0"/>
            </a:endParaRPr>
          </a:p>
        </p:txBody>
      </p:sp>
      <p:sp>
        <p:nvSpPr>
          <p:cNvPr id="7" name="Rounded Rectangle 6"/>
          <p:cNvSpPr/>
          <p:nvPr/>
        </p:nvSpPr>
        <p:spPr>
          <a:xfrm>
            <a:off x="323528" y="1484784"/>
            <a:ext cx="5693394" cy="5550456"/>
          </a:xfrm>
          <a:prstGeom prst="roundRect">
            <a:avLst/>
          </a:prstGeom>
          <a:noFill/>
        </p:spPr>
        <p:txBody>
          <a:bodyPr wrap="square">
            <a:spAutoFit/>
          </a:bodyPr>
          <a:lstStyle/>
          <a:p>
            <a:r>
              <a:rPr lang="en-GB" altLang="en-US" sz="2400" b="1" dirty="0" smtClean="0">
                <a:solidFill>
                  <a:srgbClr val="4CC0AD"/>
                </a:solidFill>
                <a:latin typeface="Century Gothic" pitchFamily="34" charset="0"/>
              </a:rPr>
              <a:t>Imagine you’re trying to persuade an investor to support your product financially. </a:t>
            </a:r>
          </a:p>
          <a:p>
            <a:endParaRPr lang="en-GB" altLang="en-US" sz="2400" b="1" dirty="0">
              <a:solidFill>
                <a:srgbClr val="4CC0AD"/>
              </a:solidFill>
              <a:latin typeface="Century Gothic" pitchFamily="34" charset="0"/>
            </a:endParaRPr>
          </a:p>
          <a:p>
            <a:r>
              <a:rPr lang="en-GB" altLang="en-US" sz="2400" b="1" dirty="0" smtClean="0">
                <a:latin typeface="Century Gothic" pitchFamily="34" charset="0"/>
              </a:rPr>
              <a:t>To do this, you might need to write a ‘pitch’, which is a short presentation</a:t>
            </a:r>
            <a:r>
              <a:rPr lang="en-GB" altLang="en-US" sz="2400" b="1" dirty="0">
                <a:latin typeface="Century Gothic" pitchFamily="34" charset="0"/>
              </a:rPr>
              <a:t> </a:t>
            </a:r>
            <a:r>
              <a:rPr lang="en-GB" altLang="en-US" sz="2400" b="1" dirty="0" smtClean="0">
                <a:latin typeface="Century Gothic" pitchFamily="34" charset="0"/>
              </a:rPr>
              <a:t>outlining your product and explaining why it will succeed. </a:t>
            </a:r>
          </a:p>
          <a:p>
            <a:endParaRPr lang="en-GB" altLang="en-US" sz="2400" b="1" dirty="0">
              <a:latin typeface="Century Gothic" pitchFamily="34" charset="0"/>
            </a:endParaRPr>
          </a:p>
          <a:p>
            <a:r>
              <a:rPr lang="en-GB" altLang="en-US" sz="2400" b="1" dirty="0" smtClean="0">
                <a:latin typeface="Century Gothic" pitchFamily="34" charset="0"/>
              </a:rPr>
              <a:t>Use the structure on the next slide to write a pitch for your product.</a:t>
            </a:r>
            <a:endParaRPr lang="en-GB" altLang="en-US" dirty="0">
              <a:latin typeface="Century Gothic" pitchFamily="34" charset="0"/>
            </a:endParaRPr>
          </a:p>
          <a:p>
            <a:endParaRPr lang="en-GB" altLang="en-US" sz="1600" dirty="0" smtClean="0">
              <a:latin typeface="Century Gothic" pitchFamily="34" charset="0"/>
            </a:endParaRPr>
          </a:p>
          <a:p>
            <a:pPr marL="285750" indent="-285750">
              <a:buFont typeface="Arial" panose="020B0604020202020204" pitchFamily="34" charset="0"/>
              <a:buChar char="•"/>
            </a:pPr>
            <a:endParaRPr lang="en-GB" altLang="en-US" sz="1600" dirty="0" smtClean="0">
              <a:latin typeface="Century Gothic"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2198537"/>
            <a:ext cx="3379614" cy="3379614"/>
          </a:xfrm>
          <a:prstGeom prst="rect">
            <a:avLst/>
          </a:prstGeom>
        </p:spPr>
      </p:pic>
    </p:spTree>
    <p:extLst>
      <p:ext uri="{BB962C8B-B14F-4D97-AF65-F5344CB8AC3E}">
        <p14:creationId xmlns:p14="http://schemas.microsoft.com/office/powerpoint/2010/main" val="126851044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5645" y="437312"/>
            <a:ext cx="6209194" cy="646331"/>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Pitch structure</a:t>
            </a:r>
            <a:endParaRPr lang="en-GB" sz="2400" dirty="0">
              <a:solidFill>
                <a:srgbClr val="01AEF0"/>
              </a:solidFill>
              <a:latin typeface="Century Gothic" panose="020B0502020202020204" pitchFamily="34" charset="0"/>
            </a:endParaRPr>
          </a:p>
        </p:txBody>
      </p:sp>
      <p:sp>
        <p:nvSpPr>
          <p:cNvPr id="10" name="Rectangle 9"/>
          <p:cNvSpPr/>
          <p:nvPr/>
        </p:nvSpPr>
        <p:spPr>
          <a:xfrm>
            <a:off x="-4762" y="6881813"/>
            <a:ext cx="9144000" cy="71438"/>
          </a:xfrm>
          <a:prstGeom prst="rect">
            <a:avLst/>
          </a:prstGeom>
          <a:solidFill>
            <a:srgbClr val="F40C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40CA1"/>
              </a:solidFill>
            </a:endParaRPr>
          </a:p>
        </p:txBody>
      </p:sp>
      <p:sp>
        <p:nvSpPr>
          <p:cNvPr id="13" name="Rounded Rectangle 12"/>
          <p:cNvSpPr/>
          <p:nvPr/>
        </p:nvSpPr>
        <p:spPr>
          <a:xfrm>
            <a:off x="390774" y="1567956"/>
            <a:ext cx="8352928" cy="681038"/>
          </a:xfrm>
          <a:prstGeom prst="roundRect">
            <a:avLst/>
          </a:prstGeom>
          <a:noFill/>
          <a:ln w="19050">
            <a:solidFill>
              <a:srgbClr val="868D93"/>
            </a:solidFill>
          </a:ln>
        </p:spPr>
        <p:txBody>
          <a:bodyPr wrap="square">
            <a:spAutoFit/>
          </a:bodyPr>
          <a:lstStyle/>
          <a:p>
            <a:pPr marL="342900" indent="-342900">
              <a:buFont typeface="+mj-lt"/>
              <a:buAutoNum type="arabicPeriod"/>
            </a:pPr>
            <a:r>
              <a:rPr lang="en-GB" altLang="en-US" sz="1600" b="1" dirty="0" smtClean="0">
                <a:latin typeface="Century Gothic" pitchFamily="34" charset="0"/>
              </a:rPr>
              <a:t>Introduce yourself and what you’re presenting your audience</a:t>
            </a:r>
            <a:endParaRPr lang="en-GB" altLang="en-US" dirty="0" smtClean="0">
              <a:latin typeface="Century Gothic" pitchFamily="34" charset="0"/>
            </a:endParaRPr>
          </a:p>
          <a:p>
            <a:endParaRPr lang="en-GB" altLang="en-US" dirty="0" smtClean="0">
              <a:latin typeface="Century Gothic" pitchFamily="34" charset="0"/>
            </a:endParaRPr>
          </a:p>
        </p:txBody>
      </p:sp>
      <p:sp>
        <p:nvSpPr>
          <p:cNvPr id="14" name="Rounded Rectangle 13"/>
          <p:cNvSpPr/>
          <p:nvPr/>
        </p:nvSpPr>
        <p:spPr>
          <a:xfrm>
            <a:off x="390772" y="2370284"/>
            <a:ext cx="8352930" cy="1021556"/>
          </a:xfrm>
          <a:prstGeom prst="roundRect">
            <a:avLst/>
          </a:prstGeom>
          <a:noFill/>
          <a:ln w="19050">
            <a:solidFill>
              <a:srgbClr val="868D93"/>
            </a:solidFill>
          </a:ln>
        </p:spPr>
        <p:txBody>
          <a:bodyPr wrap="square">
            <a:spAutoFit/>
          </a:bodyPr>
          <a:lstStyle/>
          <a:p>
            <a:pPr marL="342900" indent="-342900">
              <a:buFont typeface="+mj-lt"/>
              <a:buAutoNum type="arabicPeriod" startAt="2"/>
            </a:pPr>
            <a:r>
              <a:rPr lang="en-GB" altLang="en-US" sz="1600" b="1" dirty="0" smtClean="0">
                <a:latin typeface="Century Gothic" pitchFamily="34" charset="0"/>
              </a:rPr>
              <a:t>Problem - outline the problem that your product is solving</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15" name="Rounded Rectangle 14"/>
          <p:cNvSpPr/>
          <p:nvPr/>
        </p:nvSpPr>
        <p:spPr>
          <a:xfrm>
            <a:off x="390771" y="3513130"/>
            <a:ext cx="8352931" cy="1259919"/>
          </a:xfrm>
          <a:prstGeom prst="roundRect">
            <a:avLst/>
          </a:prstGeom>
          <a:noFill/>
          <a:ln w="19050">
            <a:solidFill>
              <a:srgbClr val="868D93"/>
            </a:solidFill>
          </a:ln>
        </p:spPr>
        <p:txBody>
          <a:bodyPr wrap="square">
            <a:spAutoFit/>
          </a:bodyPr>
          <a:lstStyle/>
          <a:p>
            <a:r>
              <a:rPr lang="en-GB" altLang="en-US" sz="1600" b="1" dirty="0" smtClean="0">
                <a:latin typeface="Century Gothic" pitchFamily="34" charset="0"/>
              </a:rPr>
              <a:t>3. Solution - explain how your product solves this problem. What are its features? What is it’s Unique Selling Point which makes it better than the competition?</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17" name="Rounded Rectangle 16"/>
          <p:cNvSpPr/>
          <p:nvPr/>
        </p:nvSpPr>
        <p:spPr>
          <a:xfrm>
            <a:off x="386010" y="4890837"/>
            <a:ext cx="8352931" cy="987504"/>
          </a:xfrm>
          <a:prstGeom prst="roundRect">
            <a:avLst/>
          </a:prstGeom>
          <a:noFill/>
          <a:ln w="19050">
            <a:solidFill>
              <a:srgbClr val="868D93"/>
            </a:solidFill>
          </a:ln>
        </p:spPr>
        <p:txBody>
          <a:bodyPr wrap="square">
            <a:spAutoFit/>
          </a:bodyPr>
          <a:lstStyle/>
          <a:p>
            <a:pPr marL="342900" indent="-342900">
              <a:buFont typeface="+mj-lt"/>
              <a:buAutoNum type="arabicPeriod" startAt="4"/>
            </a:pPr>
            <a:r>
              <a:rPr lang="en-GB" altLang="en-US" sz="1600" b="1" dirty="0" smtClean="0">
                <a:latin typeface="Century Gothic" pitchFamily="34" charset="0"/>
              </a:rPr>
              <a:t>Talk through your business plan</a:t>
            </a:r>
          </a:p>
          <a:p>
            <a:pPr marL="285750" indent="-285750">
              <a:buFont typeface="Arial" panose="020B0604020202020204" pitchFamily="34" charset="0"/>
              <a:buChar char="•"/>
            </a:pPr>
            <a:endParaRPr lang="en-GB" altLang="en-US" dirty="0" smtClean="0">
              <a:latin typeface="Century Gothic" pitchFamily="34" charset="0"/>
            </a:endParaRPr>
          </a:p>
          <a:p>
            <a:endParaRPr lang="en-GB" altLang="en-US" dirty="0" smtClean="0">
              <a:latin typeface="Century Gothic" pitchFamily="34" charset="0"/>
            </a:endParaRPr>
          </a:p>
        </p:txBody>
      </p:sp>
      <p:sp>
        <p:nvSpPr>
          <p:cNvPr id="18" name="Rounded Rectangle 17"/>
          <p:cNvSpPr/>
          <p:nvPr/>
        </p:nvSpPr>
        <p:spPr>
          <a:xfrm>
            <a:off x="386010" y="5967631"/>
            <a:ext cx="8352931" cy="681038"/>
          </a:xfrm>
          <a:prstGeom prst="roundRect">
            <a:avLst/>
          </a:prstGeom>
          <a:noFill/>
          <a:ln w="19050">
            <a:solidFill>
              <a:srgbClr val="868D93"/>
            </a:solidFill>
          </a:ln>
        </p:spPr>
        <p:txBody>
          <a:bodyPr wrap="square">
            <a:spAutoFit/>
          </a:bodyPr>
          <a:lstStyle/>
          <a:p>
            <a:pPr marL="342900" indent="-342900">
              <a:buFont typeface="+mj-lt"/>
              <a:buAutoNum type="arabicPeriod" startAt="5"/>
            </a:pPr>
            <a:r>
              <a:rPr lang="en-GB" altLang="en-US" sz="1600" b="1" dirty="0" smtClean="0">
                <a:latin typeface="Century Gothic" pitchFamily="34" charset="0"/>
              </a:rPr>
              <a:t>Thank you and a punchy ended – sum up why they should invest!</a:t>
            </a:r>
          </a:p>
          <a:p>
            <a:pPr marL="285750" indent="-285750">
              <a:buFont typeface="Arial" panose="020B0604020202020204" pitchFamily="34" charset="0"/>
              <a:buChar char="•"/>
            </a:pPr>
            <a:endParaRPr lang="en-GB" altLang="en-US" dirty="0" smtClean="0">
              <a:latin typeface="Century Gothic" pitchFamily="34" charset="0"/>
            </a:endParaRPr>
          </a:p>
        </p:txBody>
      </p:sp>
    </p:spTree>
    <p:extLst>
      <p:ext uri="{BB962C8B-B14F-4D97-AF65-F5344CB8AC3E}">
        <p14:creationId xmlns:p14="http://schemas.microsoft.com/office/powerpoint/2010/main" val="359219950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emplate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Presentation</Template>
  <TotalTime>11797</TotalTime>
  <Words>778</Words>
  <Application>Microsoft Office PowerPoint</Application>
  <PresentationFormat>On-screen Show (4:3)</PresentationFormat>
  <Paragraphs>67</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ＭＳ Ｐゴシック</vt:lpstr>
      <vt:lpstr>Arial</vt:lpstr>
      <vt:lpstr>Calibri</vt:lpstr>
      <vt:lpstr>Century Gothic</vt:lpstr>
      <vt:lpstr>Template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Anna-FF</dc:creator>
  <cp:lastModifiedBy>J Oldroyd</cp:lastModifiedBy>
  <cp:revision>154</cp:revision>
  <cp:lastPrinted>2018-06-08T14:56:42Z</cp:lastPrinted>
  <dcterms:created xsi:type="dcterms:W3CDTF">2016-09-06T10:26:13Z</dcterms:created>
  <dcterms:modified xsi:type="dcterms:W3CDTF">2021-06-04T10:10:12Z</dcterms:modified>
</cp:coreProperties>
</file>