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428" r:id="rId2"/>
    <p:sldId id="434" r:id="rId3"/>
    <p:sldId id="435" r:id="rId4"/>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Arial" charset="0"/>
      </a:defRPr>
    </a:lvl1pPr>
    <a:lvl2pPr marL="457200" algn="l" rtl="0" fontAlgn="base">
      <a:spcBef>
        <a:spcPct val="0"/>
      </a:spcBef>
      <a:spcAft>
        <a:spcPct val="0"/>
      </a:spcAft>
      <a:defRPr kern="1200">
        <a:solidFill>
          <a:schemeClr val="tx1"/>
        </a:solidFill>
        <a:latin typeface="Arial" charset="0"/>
        <a:ea typeface="ＭＳ Ｐゴシック" pitchFamily="34" charset="-128"/>
        <a:cs typeface="Arial" charset="0"/>
      </a:defRPr>
    </a:lvl2pPr>
    <a:lvl3pPr marL="914400" algn="l" rtl="0" fontAlgn="base">
      <a:spcBef>
        <a:spcPct val="0"/>
      </a:spcBef>
      <a:spcAft>
        <a:spcPct val="0"/>
      </a:spcAft>
      <a:defRPr kern="1200">
        <a:solidFill>
          <a:schemeClr val="tx1"/>
        </a:solidFill>
        <a:latin typeface="Arial" charset="0"/>
        <a:ea typeface="ＭＳ Ｐゴシック" pitchFamily="34" charset="-128"/>
        <a:cs typeface="Arial" charset="0"/>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Arial" charset="0"/>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Arial" charset="0"/>
      </a:defRPr>
    </a:lvl5pPr>
    <a:lvl6pPr marL="2286000" algn="l" defTabSz="914400" rtl="0" eaLnBrk="1" latinLnBrk="0" hangingPunct="1">
      <a:defRPr kern="1200">
        <a:solidFill>
          <a:schemeClr val="tx1"/>
        </a:solidFill>
        <a:latin typeface="Arial" charset="0"/>
        <a:ea typeface="ＭＳ Ｐゴシック" pitchFamily="34" charset="-128"/>
        <a:cs typeface="Arial" charset="0"/>
      </a:defRPr>
    </a:lvl6pPr>
    <a:lvl7pPr marL="2743200" algn="l" defTabSz="914400" rtl="0" eaLnBrk="1" latinLnBrk="0" hangingPunct="1">
      <a:defRPr kern="1200">
        <a:solidFill>
          <a:schemeClr val="tx1"/>
        </a:solidFill>
        <a:latin typeface="Arial" charset="0"/>
        <a:ea typeface="ＭＳ Ｐゴシック" pitchFamily="34" charset="-128"/>
        <a:cs typeface="Arial" charset="0"/>
      </a:defRPr>
    </a:lvl7pPr>
    <a:lvl8pPr marL="3200400" algn="l" defTabSz="914400" rtl="0" eaLnBrk="1" latinLnBrk="0" hangingPunct="1">
      <a:defRPr kern="1200">
        <a:solidFill>
          <a:schemeClr val="tx1"/>
        </a:solidFill>
        <a:latin typeface="Arial" charset="0"/>
        <a:ea typeface="ＭＳ Ｐゴシック" pitchFamily="34" charset="-128"/>
        <a:cs typeface="Arial" charset="0"/>
      </a:defRPr>
    </a:lvl8pPr>
    <a:lvl9pPr marL="3657600" algn="l" defTabSz="914400" rtl="0" eaLnBrk="1" latinLnBrk="0" hangingPunct="1">
      <a:defRPr kern="1200">
        <a:solidFill>
          <a:schemeClr val="tx1"/>
        </a:solidFill>
        <a:latin typeface="Arial" charset="0"/>
        <a:ea typeface="ＭＳ Ｐゴシック"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519"/>
    <a:srgbClr val="01AEF0"/>
    <a:srgbClr val="E83479"/>
    <a:srgbClr val="4CC0AD"/>
    <a:srgbClr val="F40CA1"/>
    <a:srgbClr val="868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360" autoAdjust="0"/>
    <p:restoredTop sz="94322" autoAdjust="0"/>
  </p:normalViewPr>
  <p:slideViewPr>
    <p:cSldViewPr>
      <p:cViewPr varScale="1">
        <p:scale>
          <a:sx n="88" d="100"/>
          <a:sy n="88" d="100"/>
        </p:scale>
        <p:origin x="1843"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218D4E98-2832-4413-BC6E-5F0E60B071FA}" type="datetimeFigureOut">
              <a:rPr lang="en-GB" smtClean="0"/>
              <a:t>04/06/2021</a:t>
            </a:fld>
            <a:endParaRPr lang="en-GB"/>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151C82B0-370B-457B-A467-DC0464049C46}" type="slidenum">
              <a:rPr lang="en-GB" smtClean="0"/>
              <a:t>‹#›</a:t>
            </a:fld>
            <a:endParaRPr lang="en-GB"/>
          </a:p>
        </p:txBody>
      </p:sp>
    </p:spTree>
    <p:extLst>
      <p:ext uri="{BB962C8B-B14F-4D97-AF65-F5344CB8AC3E}">
        <p14:creationId xmlns:p14="http://schemas.microsoft.com/office/powerpoint/2010/main" val="367674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14763" y="0"/>
            <a:ext cx="2919412" cy="493713"/>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5CCF177D-12C3-4424-AAF5-B256913F2A95}" type="datetimeFigureOut">
              <a:rPr lang="en-GB"/>
              <a:pPr>
                <a:defRPr/>
              </a:pPr>
              <a:t>04/06/2021</a:t>
            </a:fld>
            <a:endParaRPr lang="en-GB"/>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3100" y="4686300"/>
            <a:ext cx="5389563" cy="44402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ea typeface="ＭＳ Ｐゴシック" pitchFamily="34" charset="-128"/>
                <a:cs typeface="+mn-cs"/>
              </a:defRPr>
            </a:lvl1pPr>
          </a:lstStyle>
          <a:p>
            <a:pPr>
              <a:defRPr/>
            </a:pPr>
            <a:fld id="{701A6DE6-1F69-4FAE-9BC3-A504E6E85036}" type="slidenum">
              <a:rPr lang="en-GB"/>
              <a:pPr>
                <a:defRPr/>
              </a:pPr>
              <a:t>‹#›</a:t>
            </a:fld>
            <a:endParaRPr lang="en-GB"/>
          </a:p>
        </p:txBody>
      </p:sp>
    </p:spTree>
    <p:extLst>
      <p:ext uri="{BB962C8B-B14F-4D97-AF65-F5344CB8AC3E}">
        <p14:creationId xmlns:p14="http://schemas.microsoft.com/office/powerpoint/2010/main" val="2638251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1</a:t>
            </a:fld>
            <a:endParaRPr lang="en-GB"/>
          </a:p>
        </p:txBody>
      </p:sp>
    </p:spTree>
    <p:extLst>
      <p:ext uri="{BB962C8B-B14F-4D97-AF65-F5344CB8AC3E}">
        <p14:creationId xmlns:p14="http://schemas.microsoft.com/office/powerpoint/2010/main" val="1024190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2</a:t>
            </a:fld>
            <a:endParaRPr lang="en-GB"/>
          </a:p>
        </p:txBody>
      </p:sp>
    </p:spTree>
    <p:extLst>
      <p:ext uri="{BB962C8B-B14F-4D97-AF65-F5344CB8AC3E}">
        <p14:creationId xmlns:p14="http://schemas.microsoft.com/office/powerpoint/2010/main" val="195309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01A6DE6-1F69-4FAE-9BC3-A504E6E85036}" type="slidenum">
              <a:rPr lang="en-GB" smtClean="0"/>
              <a:pPr>
                <a:defRPr/>
              </a:pPr>
              <a:t>3</a:t>
            </a:fld>
            <a:endParaRPr lang="en-GB"/>
          </a:p>
        </p:txBody>
      </p:sp>
    </p:spTree>
    <p:extLst>
      <p:ext uri="{BB962C8B-B14F-4D97-AF65-F5344CB8AC3E}">
        <p14:creationId xmlns:p14="http://schemas.microsoft.com/office/powerpoint/2010/main" val="355233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11E8B0E-D0A0-4104-A180-D67CF4892FB5}" type="datetimeFigureOut">
              <a:rPr lang="en-GB"/>
              <a:pPr>
                <a:defRPr/>
              </a:pPr>
              <a:t>04/06/2021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38B51B4-12F8-401B-8DB4-938FB8285E77}" type="slidenum">
              <a:rPr lang="en-GB"/>
              <a:pPr>
                <a:defRPr/>
              </a:pPr>
              <a:t>‹#›</a:t>
            </a:fld>
            <a:endParaRPr lang="en-GB"/>
          </a:p>
        </p:txBody>
      </p:sp>
    </p:spTree>
    <p:extLst>
      <p:ext uri="{BB962C8B-B14F-4D97-AF65-F5344CB8AC3E}">
        <p14:creationId xmlns:p14="http://schemas.microsoft.com/office/powerpoint/2010/main" val="150667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4234D372-0A86-40A1-B31F-BEE2B3C99B88}" type="datetimeFigureOut">
              <a:rPr lang="en-GB" smtClean="0"/>
              <a:pPr>
                <a:defRPr/>
              </a:pPr>
              <a:t>04/06/2021</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2E25F79-35C6-402F-835F-A8E333A8BB67}" type="slidenum">
              <a:rPr lang="en-GB" smtClean="0"/>
              <a:pPr>
                <a:defRPr/>
              </a:pPr>
              <a:t>‹#›</a:t>
            </a:fld>
            <a:endParaRPr lang="en-GB"/>
          </a:p>
        </p:txBody>
      </p:sp>
    </p:spTree>
    <p:extLst>
      <p:ext uri="{BB962C8B-B14F-4D97-AF65-F5344CB8AC3E}">
        <p14:creationId xmlns:p14="http://schemas.microsoft.com/office/powerpoint/2010/main" val="233330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pPr>
              <a:defRPr/>
            </a:pPr>
            <a:fld id="{662E8F57-266C-487F-9608-26A381E24E7C}"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D093CF4-4FC2-45B8-A3F9-DDA074FCE967}" type="slidenum">
              <a:rPr lang="en-GB"/>
              <a:pPr>
                <a:defRPr/>
              </a:pPr>
              <a:t>‹#›</a:t>
            </a:fld>
            <a:endParaRPr lang="en-GB"/>
          </a:p>
        </p:txBody>
      </p:sp>
    </p:spTree>
    <p:extLst>
      <p:ext uri="{BB962C8B-B14F-4D97-AF65-F5344CB8AC3E}">
        <p14:creationId xmlns:p14="http://schemas.microsoft.com/office/powerpoint/2010/main" val="345152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D6B725-BEF9-4A31-9F41-6771D03FEF20}"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9086CF-2FEA-45CA-9753-64D8347B21E7}" type="slidenum">
              <a:rPr lang="en-GB"/>
              <a:pPr>
                <a:defRPr/>
              </a:pPr>
              <a:t>‹#›</a:t>
            </a:fld>
            <a:endParaRPr lang="en-GB"/>
          </a:p>
        </p:txBody>
      </p:sp>
    </p:spTree>
    <p:extLst>
      <p:ext uri="{BB962C8B-B14F-4D97-AF65-F5344CB8AC3E}">
        <p14:creationId xmlns:p14="http://schemas.microsoft.com/office/powerpoint/2010/main" val="311300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4"/>
          <p:cNvSpPr>
            <a:spLocks noGrp="1"/>
          </p:cNvSpPr>
          <p:nvPr>
            <p:ph type="dt" sz="half" idx="10"/>
          </p:nvPr>
        </p:nvSpPr>
        <p:spPr/>
        <p:txBody>
          <a:bodyPr/>
          <a:lstStyle>
            <a:lvl1pPr>
              <a:defRPr/>
            </a:lvl1pPr>
          </a:lstStyle>
          <a:p>
            <a:pPr>
              <a:defRPr/>
            </a:pPr>
            <a:fld id="{648178E3-034A-4AB3-8B3A-6131003C9AD3}"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F01B82D-080A-444E-8814-D4B61D0232AD}" type="slidenum">
              <a:rPr lang="en-GB"/>
              <a:pPr>
                <a:defRPr/>
              </a:pPr>
              <a:t>‹#›</a:t>
            </a:fld>
            <a:endParaRPr lang="en-GB"/>
          </a:p>
        </p:txBody>
      </p:sp>
    </p:spTree>
    <p:extLst>
      <p:ext uri="{BB962C8B-B14F-4D97-AF65-F5344CB8AC3E}">
        <p14:creationId xmlns:p14="http://schemas.microsoft.com/office/powerpoint/2010/main" val="2844561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p:cNvSpPr>
            <a:spLocks noGrp="1"/>
          </p:cNvSpPr>
          <p:nvPr>
            <p:ph type="dt" sz="half" idx="10"/>
          </p:nvPr>
        </p:nvSpPr>
        <p:spPr/>
        <p:txBody>
          <a:bodyPr/>
          <a:lstStyle>
            <a:lvl1pPr>
              <a:defRPr/>
            </a:lvl1pPr>
          </a:lstStyle>
          <a:p>
            <a:pPr>
              <a:defRPr/>
            </a:pPr>
            <a:fld id="{2320512B-B52B-4CCA-AE53-F8CF13948B70}" type="datetimeFigureOut">
              <a:rPr lang="en-GB"/>
              <a:pPr>
                <a:defRPr/>
              </a:pPr>
              <a:t>04/06/2021</a:t>
            </a:fld>
            <a:endParaRPr lang="en-GB"/>
          </a:p>
        </p:txBody>
      </p:sp>
      <p:sp>
        <p:nvSpPr>
          <p:cNvPr id="9" name="Footer Placeholder 7"/>
          <p:cNvSpPr>
            <a:spLocks noGrp="1"/>
          </p:cNvSpPr>
          <p:nvPr>
            <p:ph type="ftr" sz="quarter" idx="11"/>
          </p:nvPr>
        </p:nvSpPr>
        <p:spPr/>
        <p:txBody>
          <a:bodyPr/>
          <a:lstStyle>
            <a:lvl1pPr>
              <a:defRPr/>
            </a:lvl1pPr>
          </a:lstStyle>
          <a:p>
            <a:pPr>
              <a:defRPr/>
            </a:pPr>
            <a:endParaRPr lang="en-GB"/>
          </a:p>
        </p:txBody>
      </p:sp>
      <p:sp>
        <p:nvSpPr>
          <p:cNvPr id="10" name="Slide Number Placeholder 8"/>
          <p:cNvSpPr>
            <a:spLocks noGrp="1"/>
          </p:cNvSpPr>
          <p:nvPr>
            <p:ph type="sldNum" sz="quarter" idx="12"/>
          </p:nvPr>
        </p:nvSpPr>
        <p:spPr/>
        <p:txBody>
          <a:bodyPr/>
          <a:lstStyle>
            <a:lvl1pPr>
              <a:defRPr/>
            </a:lvl1pPr>
          </a:lstStyle>
          <a:p>
            <a:pPr>
              <a:defRPr/>
            </a:pPr>
            <a:fld id="{BD1DC279-813D-4236-9E27-B3382BBB413D}" type="slidenum">
              <a:rPr lang="en-GB"/>
              <a:pPr>
                <a:defRPr/>
              </a:pPr>
              <a:t>‹#›</a:t>
            </a:fld>
            <a:endParaRPr lang="en-GB"/>
          </a:p>
        </p:txBody>
      </p:sp>
    </p:spTree>
    <p:extLst>
      <p:ext uri="{BB962C8B-B14F-4D97-AF65-F5344CB8AC3E}">
        <p14:creationId xmlns:p14="http://schemas.microsoft.com/office/powerpoint/2010/main" val="2032948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4" name="Date Placeholder 2"/>
          <p:cNvSpPr>
            <a:spLocks noGrp="1"/>
          </p:cNvSpPr>
          <p:nvPr>
            <p:ph type="dt" sz="half" idx="10"/>
          </p:nvPr>
        </p:nvSpPr>
        <p:spPr/>
        <p:txBody>
          <a:bodyPr/>
          <a:lstStyle>
            <a:lvl1pPr>
              <a:defRPr/>
            </a:lvl1pPr>
          </a:lstStyle>
          <a:p>
            <a:pPr>
              <a:defRPr/>
            </a:pPr>
            <a:fld id="{F5964420-0751-4CCE-9501-321AAFD5083C}" type="datetimeFigureOut">
              <a:rPr lang="en-GB"/>
              <a:pPr>
                <a:defRPr/>
              </a:pPr>
              <a:t>04/06/2021</a:t>
            </a:fld>
            <a:endParaRPr lang="en-GB"/>
          </a:p>
        </p:txBody>
      </p:sp>
      <p:sp>
        <p:nvSpPr>
          <p:cNvPr id="5" name="Footer Placeholder 3"/>
          <p:cNvSpPr>
            <a:spLocks noGrp="1"/>
          </p:cNvSpPr>
          <p:nvPr>
            <p:ph type="ftr" sz="quarter" idx="11"/>
          </p:nvPr>
        </p:nvSpPr>
        <p:spPr/>
        <p:txBody>
          <a:bodyPr/>
          <a:lstStyle>
            <a:lvl1pPr>
              <a:defRPr/>
            </a:lvl1pPr>
          </a:lstStyle>
          <a:p>
            <a:pPr>
              <a:defRPr/>
            </a:pPr>
            <a:endParaRPr lang="en-GB"/>
          </a:p>
        </p:txBody>
      </p:sp>
      <p:sp>
        <p:nvSpPr>
          <p:cNvPr id="6" name="Slide Number Placeholder 4"/>
          <p:cNvSpPr>
            <a:spLocks noGrp="1"/>
          </p:cNvSpPr>
          <p:nvPr>
            <p:ph type="sldNum" sz="quarter" idx="12"/>
          </p:nvPr>
        </p:nvSpPr>
        <p:spPr/>
        <p:txBody>
          <a:bodyPr/>
          <a:lstStyle>
            <a:lvl1pPr>
              <a:defRPr/>
            </a:lvl1pPr>
          </a:lstStyle>
          <a:p>
            <a:pPr>
              <a:defRPr/>
            </a:pPr>
            <a:fld id="{BB8F8DDE-A7B4-42E9-8F35-F3B831F2BC9C}" type="slidenum">
              <a:rPr lang="en-GB"/>
              <a:pPr>
                <a:defRPr/>
              </a:pPr>
              <a:t>‹#›</a:t>
            </a:fld>
            <a:endParaRPr lang="en-GB"/>
          </a:p>
        </p:txBody>
      </p:sp>
    </p:spTree>
    <p:extLst>
      <p:ext uri="{BB962C8B-B14F-4D97-AF65-F5344CB8AC3E}">
        <p14:creationId xmlns:p14="http://schemas.microsoft.com/office/powerpoint/2010/main" val="2679053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D0AFF6F7-042F-4267-A863-FBCC10F301A6}" type="datetimeFigureOut">
              <a:rPr lang="en-GB"/>
              <a:pPr>
                <a:defRPr/>
              </a:pPr>
              <a:t>04/06/2021</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3"/>
          <p:cNvSpPr>
            <a:spLocks noGrp="1"/>
          </p:cNvSpPr>
          <p:nvPr>
            <p:ph type="sldNum" sz="quarter" idx="12"/>
          </p:nvPr>
        </p:nvSpPr>
        <p:spPr/>
        <p:txBody>
          <a:bodyPr/>
          <a:lstStyle>
            <a:lvl1pPr>
              <a:defRPr/>
            </a:lvl1pPr>
          </a:lstStyle>
          <a:p>
            <a:pPr>
              <a:defRPr/>
            </a:pPr>
            <a:fld id="{9C219B85-962D-4EFC-B9F7-C1D411AE72F1}" type="slidenum">
              <a:rPr lang="en-GB"/>
              <a:pPr>
                <a:defRPr/>
              </a:pPr>
              <a:t>‹#›</a:t>
            </a:fld>
            <a:endParaRPr lang="en-GB"/>
          </a:p>
        </p:txBody>
      </p:sp>
    </p:spTree>
    <p:extLst>
      <p:ext uri="{BB962C8B-B14F-4D97-AF65-F5344CB8AC3E}">
        <p14:creationId xmlns:p14="http://schemas.microsoft.com/office/powerpoint/2010/main" val="1401980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9BADFD08-DD59-462F-A73E-C1C98E7F8832}"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45B86527-339A-4904-9D77-B3BEBE95A9AF}" type="slidenum">
              <a:rPr lang="en-GB"/>
              <a:pPr>
                <a:defRPr/>
              </a:pPr>
              <a:t>‹#›</a:t>
            </a:fld>
            <a:endParaRPr lang="en-GB"/>
          </a:p>
        </p:txBody>
      </p:sp>
    </p:spTree>
    <p:extLst>
      <p:ext uri="{BB962C8B-B14F-4D97-AF65-F5344CB8AC3E}">
        <p14:creationId xmlns:p14="http://schemas.microsoft.com/office/powerpoint/2010/main" val="167910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31D6094F-03E1-4109-931B-7F59812666B4}" type="datetimeFigureOut">
              <a:rPr lang="en-GB"/>
              <a:pPr>
                <a:defRPr/>
              </a:pPr>
              <a:t>04/06/2021</a:t>
            </a:fld>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A9270D74-7F5C-4568-A0D8-AFEF6580EABD}" type="slidenum">
              <a:rPr lang="en-GB"/>
              <a:pPr>
                <a:defRPr/>
              </a:pPr>
              <a:t>‹#›</a:t>
            </a:fld>
            <a:endParaRPr lang="en-GB"/>
          </a:p>
        </p:txBody>
      </p:sp>
    </p:spTree>
    <p:extLst>
      <p:ext uri="{BB962C8B-B14F-4D97-AF65-F5344CB8AC3E}">
        <p14:creationId xmlns:p14="http://schemas.microsoft.com/office/powerpoint/2010/main" val="322441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61983097-F340-43E2-9C33-1F49023C06B5}"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1BC25B0-3407-414D-803F-8816CE66AED4}" type="slidenum">
              <a:rPr lang="en-GB"/>
              <a:pPr>
                <a:defRPr/>
              </a:pPr>
              <a:t>‹#›</a:t>
            </a:fld>
            <a:endParaRPr lang="en-GB"/>
          </a:p>
        </p:txBody>
      </p:sp>
    </p:spTree>
    <p:extLst>
      <p:ext uri="{BB962C8B-B14F-4D97-AF65-F5344CB8AC3E}">
        <p14:creationId xmlns:p14="http://schemas.microsoft.com/office/powerpoint/2010/main" val="130496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ff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45200" y="404813"/>
            <a:ext cx="25590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CD23D540-15C5-41CD-B2F0-E5EFDDE82874}" type="datetimeFigureOut">
              <a:rPr lang="en-GB"/>
              <a:pPr>
                <a:defRPr/>
              </a:pPr>
              <a:t>04/06/2021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00596B6-7400-49EB-8DEA-0B12F1E3CD0B}" type="slidenum">
              <a:rPr lang="en-GB"/>
              <a:pPr>
                <a:defRPr/>
              </a:pPr>
              <a:t>‹#›</a:t>
            </a:fld>
            <a:endParaRPr lang="en-GB"/>
          </a:p>
        </p:txBody>
      </p:sp>
    </p:spTree>
    <p:extLst>
      <p:ext uri="{BB962C8B-B14F-4D97-AF65-F5344CB8AC3E}">
        <p14:creationId xmlns:p14="http://schemas.microsoft.com/office/powerpoint/2010/main" val="125472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34" charset="-128"/>
                <a:cs typeface="+mn-cs"/>
              </a:defRPr>
            </a:lvl1pPr>
          </a:lstStyle>
          <a:p>
            <a:pPr>
              <a:defRPr/>
            </a:pPr>
            <a:fld id="{4234D372-0A86-40A1-B31F-BEE2B3C99B88}" type="datetimeFigureOut">
              <a:rPr lang="en-GB"/>
              <a:pPr>
                <a:defRPr/>
              </a:pPr>
              <a:t>04/06/2021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ＭＳ Ｐゴシック" pitchFamily="34" charset="-128"/>
                <a:cs typeface="+mn-cs"/>
              </a:defRPr>
            </a:lvl1pPr>
          </a:lstStyle>
          <a:p>
            <a:pPr>
              <a:defRPr/>
            </a:pPr>
            <a:fld id="{D2E25F79-35C6-402F-835F-A8E333A8BB67}" type="slidenum">
              <a:rPr lang="en-GB"/>
              <a:pPr>
                <a:defRPr/>
              </a:pPr>
              <a:t>‹#›</a:t>
            </a:fld>
            <a:endParaRPr lang="en-GB"/>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04248" y="260648"/>
            <a:ext cx="1984252" cy="813818"/>
          </a:xfrm>
          <a:prstGeom prst="rect">
            <a:avLst/>
          </a:prstGeom>
        </p:spPr>
      </p:pic>
    </p:spTree>
  </p:cSld>
  <p:clrMap bg1="lt1" tx1="dk1" bg2="lt2" tx2="dk2" accent1="accent1" accent2="accent2" accent3="accent3" accent4="accent4" accent5="accent5" accent6="accent6" hlink="hlink" folHlink="folHlink"/>
  <p:sldLayoutIdLst>
    <p:sldLayoutId id="2147484636" r:id="rId1"/>
    <p:sldLayoutId id="2147484647" r:id="rId2"/>
    <p:sldLayoutId id="2147484637" r:id="rId3"/>
    <p:sldLayoutId id="2147484638" r:id="rId4"/>
    <p:sldLayoutId id="2147484639" r:id="rId5"/>
    <p:sldLayoutId id="2147484640" r:id="rId6"/>
    <p:sldLayoutId id="2147484641" r:id="rId7"/>
    <p:sldLayoutId id="2147484642" r:id="rId8"/>
    <p:sldLayoutId id="2147484643" r:id="rId9"/>
    <p:sldLayoutId id="2147484644" r:id="rId10"/>
    <p:sldLayoutId id="2147484645" r:id="rId11"/>
    <p:sldLayoutId id="2147484646" r:id="rId12"/>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34" charset="-128"/>
          <a:cs typeface="+mj-cs"/>
        </a:defRPr>
      </a:lvl1pPr>
      <a:lvl2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2pPr>
      <a:lvl3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3pPr>
      <a:lvl4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4pPr>
      <a:lvl5pPr algn="ctr" rtl="0" eaLnBrk="1" fontAlgn="base" hangingPunct="1">
        <a:spcBef>
          <a:spcPct val="0"/>
        </a:spcBef>
        <a:spcAft>
          <a:spcPct val="0"/>
        </a:spcAft>
        <a:defRPr sz="4400">
          <a:solidFill>
            <a:schemeClr val="tx1"/>
          </a:solidFill>
          <a:latin typeface="Calibri" pitchFamily="34" charset="0"/>
          <a:ea typeface="ＭＳ Ｐゴシック" pitchFamily="34"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pitchFamily="34" charset="-128"/>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uolingo.com/mobile"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info@futurefirst.org.uk"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futurefirst.org.uk/blo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351" y="517009"/>
            <a:ext cx="6209194" cy="707886"/>
          </a:xfrm>
          <a:prstGeom prst="rect">
            <a:avLst/>
          </a:prstGeom>
          <a:noFill/>
        </p:spPr>
        <p:txBody>
          <a:bodyPr wrap="square" rtlCol="0">
            <a:spAutoFit/>
          </a:bodyPr>
          <a:lstStyle/>
          <a:p>
            <a:r>
              <a:rPr lang="en-GB" sz="4000" b="1" dirty="0" smtClean="0">
                <a:solidFill>
                  <a:srgbClr val="01AEF0"/>
                </a:solidFill>
                <a:latin typeface="Century Gothic" panose="020B0502020202020204" pitchFamily="34" charset="0"/>
              </a:rPr>
              <a:t>Communication skills</a:t>
            </a:r>
            <a:endParaRPr lang="en-GB" sz="2800" dirty="0">
              <a:solidFill>
                <a:srgbClr val="01AEF0"/>
              </a:solidFill>
              <a:latin typeface="Century Gothic" panose="020B0502020202020204" pitchFamily="34" charset="0"/>
            </a:endParaRPr>
          </a:p>
        </p:txBody>
      </p:sp>
      <p:sp>
        <p:nvSpPr>
          <p:cNvPr id="7" name="Rounded Rectangle 6"/>
          <p:cNvSpPr/>
          <p:nvPr/>
        </p:nvSpPr>
        <p:spPr>
          <a:xfrm>
            <a:off x="192351" y="1378670"/>
            <a:ext cx="8624432" cy="5448300"/>
          </a:xfrm>
          <a:prstGeom prst="roundRect">
            <a:avLst>
              <a:gd name="adj" fmla="val 17381"/>
            </a:avLst>
          </a:prstGeom>
          <a:noFill/>
        </p:spPr>
        <p:txBody>
          <a:bodyPr wrap="square">
            <a:spAutoFit/>
          </a:bodyPr>
          <a:lstStyle/>
          <a:p>
            <a:r>
              <a:rPr lang="en-GB" altLang="en-US" dirty="0" smtClean="0">
                <a:latin typeface="Century Gothic" pitchFamily="34" charset="0"/>
              </a:rPr>
              <a:t>Being able to communicate effectively with those around you is one of the most important skills for the world of work.</a:t>
            </a:r>
          </a:p>
          <a:p>
            <a:endParaRPr lang="en-GB" altLang="en-US" dirty="0">
              <a:latin typeface="Century Gothic" pitchFamily="34" charset="0"/>
            </a:endParaRPr>
          </a:p>
          <a:p>
            <a:r>
              <a:rPr lang="en-GB" b="1" dirty="0" smtClean="0">
                <a:latin typeface="Century Gothic" panose="020B0502020202020204" pitchFamily="34" charset="0"/>
              </a:rPr>
              <a:t>Communication</a:t>
            </a:r>
            <a:r>
              <a:rPr lang="en-GB" dirty="0" smtClean="0">
                <a:latin typeface="Century Gothic" panose="020B0502020202020204" pitchFamily="34" charset="0"/>
              </a:rPr>
              <a:t> is both </a:t>
            </a:r>
            <a:r>
              <a:rPr lang="en-GB" dirty="0">
                <a:latin typeface="Century Gothic" panose="020B0502020202020204" pitchFamily="34" charset="0"/>
              </a:rPr>
              <a:t>getting your ideas across clearly </a:t>
            </a:r>
            <a:r>
              <a:rPr lang="en-GB" b="1" dirty="0">
                <a:latin typeface="Century Gothic" panose="020B0502020202020204" pitchFamily="34" charset="0"/>
              </a:rPr>
              <a:t>and</a:t>
            </a:r>
            <a:r>
              <a:rPr lang="en-GB" dirty="0">
                <a:latin typeface="Century Gothic" panose="020B0502020202020204" pitchFamily="34" charset="0"/>
              </a:rPr>
              <a:t> listening carefully to </a:t>
            </a:r>
            <a:r>
              <a:rPr lang="en-GB" dirty="0" smtClean="0">
                <a:latin typeface="Century Gothic" panose="020B0502020202020204" pitchFamily="34" charset="0"/>
              </a:rPr>
              <a:t>others.</a:t>
            </a:r>
          </a:p>
          <a:p>
            <a:endParaRPr lang="en-GB" dirty="0">
              <a:latin typeface="Century Gothic" panose="020B0502020202020204" pitchFamily="34" charset="0"/>
            </a:endParaRPr>
          </a:p>
          <a:p>
            <a:r>
              <a:rPr lang="en-GB" dirty="0" smtClean="0">
                <a:latin typeface="Century Gothic" panose="020B0502020202020204" pitchFamily="34" charset="0"/>
              </a:rPr>
              <a:t>You’ll be developing your communication skills through every day life, by having conversations with family, friends, teachers and others. It’s important to learn how to adapt your communication style for the person you’re speaking to. </a:t>
            </a:r>
          </a:p>
          <a:p>
            <a:endParaRPr lang="en-GB" sz="800" dirty="0">
              <a:latin typeface="Century Gothic" panose="020B0502020202020204" pitchFamily="34" charset="0"/>
              <a:ea typeface="Calibri"/>
              <a:cs typeface="Calibri"/>
              <a:sym typeface="Calibri"/>
            </a:endParaRPr>
          </a:p>
          <a:p>
            <a:r>
              <a:rPr lang="en-GB" dirty="0" smtClean="0">
                <a:latin typeface="Century Gothic" panose="020B0502020202020204" pitchFamily="34" charset="0"/>
                <a:ea typeface="Calibri"/>
                <a:cs typeface="Calibri"/>
                <a:sym typeface="Calibri"/>
              </a:rPr>
              <a:t>Here are some activities you can do to develop different styles of communication:</a:t>
            </a:r>
          </a:p>
          <a:p>
            <a:pPr marL="285750" indent="-285750">
              <a:buFont typeface="Arial" panose="020B0604020202020204" pitchFamily="34" charset="0"/>
              <a:buChar char="•"/>
            </a:pPr>
            <a:r>
              <a:rPr lang="en-GB" dirty="0" smtClean="0">
                <a:latin typeface="Century Gothic" panose="020B0502020202020204" pitchFamily="34" charset="0"/>
                <a:ea typeface="Calibri"/>
                <a:cs typeface="Calibri"/>
                <a:sym typeface="Calibri"/>
              </a:rPr>
              <a:t>Learn a language (use the free app </a:t>
            </a:r>
            <a:r>
              <a:rPr lang="en-GB" dirty="0" err="1" smtClean="0">
                <a:latin typeface="Century Gothic" panose="020B0502020202020204" pitchFamily="34" charset="0"/>
                <a:ea typeface="Calibri"/>
                <a:cs typeface="Calibri"/>
                <a:sym typeface="Calibri"/>
                <a:hlinkClick r:id="rId3"/>
              </a:rPr>
              <a:t>Duolingo</a:t>
            </a:r>
            <a:r>
              <a:rPr lang="en-GB" dirty="0" smtClean="0">
                <a:latin typeface="Century Gothic" panose="020B0502020202020204" pitchFamily="34" charset="0"/>
                <a:ea typeface="Calibri"/>
                <a:cs typeface="Calibri"/>
                <a:sym typeface="Calibri"/>
              </a:rPr>
              <a:t>)</a:t>
            </a:r>
          </a:p>
          <a:p>
            <a:pPr marL="285750" indent="-285750">
              <a:buFont typeface="Arial" panose="020B0604020202020204" pitchFamily="34" charset="0"/>
              <a:buChar char="•"/>
            </a:pPr>
            <a:r>
              <a:rPr lang="en-GB" dirty="0" smtClean="0">
                <a:latin typeface="Century Gothic" panose="020B0502020202020204" pitchFamily="34" charset="0"/>
                <a:ea typeface="Calibri"/>
                <a:cs typeface="Calibri"/>
                <a:sym typeface="Calibri"/>
              </a:rPr>
              <a:t>Design and host a quiz for your friends and family</a:t>
            </a:r>
            <a:endParaRPr lang="en-GB" dirty="0">
              <a:latin typeface="Century Gothic" pitchFamily="34" charset="0"/>
              <a:sym typeface="Calibri"/>
            </a:endParaRPr>
          </a:p>
          <a:p>
            <a:pPr marL="285750" indent="-285750">
              <a:buFont typeface="Arial" panose="020B0604020202020204" pitchFamily="34" charset="0"/>
              <a:buChar char="•"/>
            </a:pPr>
            <a:r>
              <a:rPr lang="en-GB" dirty="0" smtClean="0">
                <a:latin typeface="Century Gothic" panose="020B0502020202020204" pitchFamily="34" charset="0"/>
                <a:ea typeface="Calibri"/>
                <a:cs typeface="Calibri"/>
                <a:sym typeface="Calibri"/>
              </a:rPr>
              <a:t>Write an email to an employer asking for virtual work experience</a:t>
            </a:r>
          </a:p>
          <a:p>
            <a:pPr marL="285750" indent="-285750">
              <a:buFont typeface="Arial" panose="020B0604020202020204" pitchFamily="34" charset="0"/>
              <a:buChar char="•"/>
            </a:pPr>
            <a:r>
              <a:rPr lang="en-GB" dirty="0" smtClean="0">
                <a:latin typeface="Century Gothic" panose="020B0502020202020204" pitchFamily="34" charset="0"/>
                <a:ea typeface="Calibri"/>
                <a:cs typeface="Calibri"/>
                <a:sym typeface="Calibri"/>
              </a:rPr>
              <a:t>Record a video of yourself talking about your skills</a:t>
            </a:r>
          </a:p>
          <a:p>
            <a:pPr marL="285750" indent="-285750">
              <a:buFont typeface="Arial" panose="020B0604020202020204" pitchFamily="34" charset="0"/>
              <a:buChar char="•"/>
            </a:pPr>
            <a:r>
              <a:rPr lang="en-GB" dirty="0" smtClean="0">
                <a:latin typeface="Century Gothic" panose="020B0502020202020204" pitchFamily="34" charset="0"/>
                <a:ea typeface="Calibri"/>
                <a:cs typeface="Calibri"/>
                <a:sym typeface="Calibri"/>
              </a:rPr>
              <a:t>Write a blog and interview people to feature (more info on p3)</a:t>
            </a:r>
          </a:p>
        </p:txBody>
      </p:sp>
    </p:spTree>
    <p:extLst>
      <p:ext uri="{BB962C8B-B14F-4D97-AF65-F5344CB8AC3E}">
        <p14:creationId xmlns:p14="http://schemas.microsoft.com/office/powerpoint/2010/main" val="134523510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63006" y="159885"/>
            <a:ext cx="6209194" cy="1200329"/>
          </a:xfrm>
          <a:prstGeom prst="rect">
            <a:avLst/>
          </a:prstGeom>
          <a:noFill/>
        </p:spPr>
        <p:txBody>
          <a:bodyPr wrap="square" rtlCol="0">
            <a:spAutoFit/>
          </a:bodyPr>
          <a:lstStyle/>
          <a:p>
            <a:r>
              <a:rPr lang="en-GB" sz="3600" b="1" dirty="0" smtClean="0">
                <a:solidFill>
                  <a:srgbClr val="01AEF0"/>
                </a:solidFill>
                <a:latin typeface="Century Gothic" panose="020B0502020202020204" pitchFamily="34" charset="0"/>
              </a:rPr>
              <a:t>What do alumni say about communication skills?</a:t>
            </a:r>
            <a:endParaRPr lang="en-GB" sz="2400" dirty="0">
              <a:solidFill>
                <a:srgbClr val="01AEF0"/>
              </a:solidFill>
              <a:latin typeface="Century Gothic" panose="020B0502020202020204" pitchFamily="34" charset="0"/>
            </a:endParaRPr>
          </a:p>
        </p:txBody>
      </p:sp>
      <p:sp>
        <p:nvSpPr>
          <p:cNvPr id="7" name="Rounded Rectangle 6"/>
          <p:cNvSpPr/>
          <p:nvPr/>
        </p:nvSpPr>
        <p:spPr>
          <a:xfrm>
            <a:off x="395534" y="1535738"/>
            <a:ext cx="7518803" cy="817245"/>
          </a:xfrm>
          <a:prstGeom prst="roundRect">
            <a:avLst/>
          </a:prstGeom>
          <a:ln>
            <a:solidFill>
              <a:srgbClr val="4CC0AD"/>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“I’d </a:t>
            </a:r>
            <a:r>
              <a:rPr lang="en-GB" sz="1400" dirty="0">
                <a:latin typeface="Century Gothic" panose="020B0502020202020204" pitchFamily="34" charset="0"/>
              </a:rPr>
              <a:t>say the most common advice given to aspiring writers is simply to read. Read, read, read. The more you read the better your own writing will be</a:t>
            </a:r>
            <a:r>
              <a:rPr lang="en-GB" sz="1400" dirty="0" smtClean="0">
                <a:latin typeface="Century Gothic" panose="020B0502020202020204" pitchFamily="34" charset="0"/>
              </a:rPr>
              <a:t>.” – Jenny, </a:t>
            </a:r>
            <a:r>
              <a:rPr lang="en-GB" sz="1400" dirty="0" err="1" smtClean="0">
                <a:latin typeface="Century Gothic" panose="020B0502020202020204" pitchFamily="34" charset="0"/>
              </a:rPr>
              <a:t>Ratton</a:t>
            </a:r>
            <a:r>
              <a:rPr lang="en-GB" sz="1400" dirty="0" smtClean="0">
                <a:latin typeface="Century Gothic" panose="020B0502020202020204" pitchFamily="34" charset="0"/>
              </a:rPr>
              <a:t> School</a:t>
            </a:r>
            <a:endParaRPr lang="en-GB" altLang="en-US" sz="1400" dirty="0" smtClean="0">
              <a:latin typeface="Century Gothic" pitchFamily="34" charset="0"/>
            </a:endParaRPr>
          </a:p>
        </p:txBody>
      </p:sp>
      <p:sp>
        <p:nvSpPr>
          <p:cNvPr id="9" name="Rounded Rectangle 8"/>
          <p:cNvSpPr/>
          <p:nvPr/>
        </p:nvSpPr>
        <p:spPr>
          <a:xfrm>
            <a:off x="1259632" y="2524710"/>
            <a:ext cx="7518803" cy="1055608"/>
          </a:xfrm>
          <a:prstGeom prst="roundRect">
            <a:avLst/>
          </a:prstGeom>
          <a:ln>
            <a:solidFill>
              <a:srgbClr val="E8347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smtClean="0">
                <a:latin typeface="Century Gothic" panose="020B0502020202020204" pitchFamily="34" charset="0"/>
              </a:rPr>
              <a:t>“You don’t have to be </a:t>
            </a:r>
            <a:r>
              <a:rPr lang="en-GB" sz="1400" dirty="0">
                <a:latin typeface="Century Gothic" panose="020B0502020202020204" pitchFamily="34" charset="0"/>
              </a:rPr>
              <a:t>good with numbers to be an accountant. With everything digitalising, you have to be good at project management, using technology and above all, speaking to people. You need the ability to create long lasting relationships with clients and colleagues</a:t>
            </a:r>
            <a:r>
              <a:rPr lang="en-GB" sz="1400" dirty="0" smtClean="0">
                <a:latin typeface="Century Gothic" panose="020B0502020202020204" pitchFamily="34" charset="0"/>
              </a:rPr>
              <a:t>.” – Dan, Sir </a:t>
            </a:r>
            <a:r>
              <a:rPr lang="en-GB" sz="1400" dirty="0">
                <a:latin typeface="Century Gothic" panose="020B0502020202020204" pitchFamily="34" charset="0"/>
              </a:rPr>
              <a:t>Harry Smith Community </a:t>
            </a:r>
            <a:r>
              <a:rPr lang="en-GB" sz="1400" dirty="0" smtClean="0">
                <a:latin typeface="Century Gothic" panose="020B0502020202020204" pitchFamily="34" charset="0"/>
              </a:rPr>
              <a:t>College</a:t>
            </a:r>
            <a:endParaRPr lang="en-GB" sz="1400" dirty="0">
              <a:latin typeface="Century Gothic" panose="020B0502020202020204" pitchFamily="34" charset="0"/>
            </a:endParaRPr>
          </a:p>
        </p:txBody>
      </p:sp>
      <p:sp>
        <p:nvSpPr>
          <p:cNvPr id="10" name="Rounded Rectangle 9"/>
          <p:cNvSpPr/>
          <p:nvPr/>
        </p:nvSpPr>
        <p:spPr>
          <a:xfrm>
            <a:off x="395533" y="3752045"/>
            <a:ext cx="7518803" cy="1532334"/>
          </a:xfrm>
          <a:prstGeom prst="roundRect">
            <a:avLst/>
          </a:prstGeom>
          <a:ln>
            <a:solidFill>
              <a:srgbClr val="01AEF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a:latin typeface="Century Gothic" panose="020B0502020202020204" pitchFamily="34" charset="0"/>
              </a:rPr>
              <a:t>“My biggest achievement has been getting into university. Obviously my school experience helped me towards this academically. But more than that, </a:t>
            </a:r>
            <a:r>
              <a:rPr lang="en-GB" sz="1400" dirty="0" err="1">
                <a:latin typeface="Century Gothic" panose="020B0502020202020204" pitchFamily="34" charset="0"/>
              </a:rPr>
              <a:t>Hinchingbrooke</a:t>
            </a:r>
            <a:r>
              <a:rPr lang="en-GB" sz="1400" dirty="0">
                <a:latin typeface="Century Gothic" panose="020B0502020202020204" pitchFamily="34" charset="0"/>
              </a:rPr>
              <a:t> helped me prepare socially. Throughout my time there, I developed a wider range of social skills and got to know a variety of people. This was crucial experience for me that I used when I moved to a completely new city</a:t>
            </a:r>
            <a:r>
              <a:rPr lang="en-GB" sz="1400" dirty="0" smtClean="0">
                <a:latin typeface="Century Gothic" panose="020B0502020202020204" pitchFamily="34" charset="0"/>
              </a:rPr>
              <a:t>!” – Lauren, </a:t>
            </a:r>
            <a:r>
              <a:rPr lang="en-GB" sz="1400" dirty="0" err="1" smtClean="0">
                <a:latin typeface="Century Gothic" panose="020B0502020202020204" pitchFamily="34" charset="0"/>
              </a:rPr>
              <a:t>Hinchingbrooke</a:t>
            </a:r>
            <a:r>
              <a:rPr lang="en-GB" sz="1400" dirty="0" smtClean="0">
                <a:latin typeface="Century Gothic" panose="020B0502020202020204" pitchFamily="34" charset="0"/>
              </a:rPr>
              <a:t> School</a:t>
            </a:r>
            <a:endParaRPr lang="en-GB" sz="1400" dirty="0">
              <a:latin typeface="Century Gothic" panose="020B0502020202020204" pitchFamily="34" charset="0"/>
            </a:endParaRPr>
          </a:p>
        </p:txBody>
      </p:sp>
      <p:sp>
        <p:nvSpPr>
          <p:cNvPr id="13" name="Rounded Rectangle 12"/>
          <p:cNvSpPr/>
          <p:nvPr/>
        </p:nvSpPr>
        <p:spPr>
          <a:xfrm>
            <a:off x="1273130" y="5449760"/>
            <a:ext cx="7518803" cy="1293971"/>
          </a:xfrm>
          <a:prstGeom prst="roundRect">
            <a:avLst/>
          </a:prstGeom>
          <a:ln>
            <a:solidFill>
              <a:srgbClr val="FAA519"/>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1400" dirty="0">
                <a:latin typeface="Century Gothic" panose="020B0502020202020204" pitchFamily="34" charset="0"/>
              </a:rPr>
              <a:t>“When I was at </a:t>
            </a:r>
            <a:r>
              <a:rPr lang="en-GB" sz="1400" dirty="0" err="1">
                <a:latin typeface="Century Gothic" panose="020B0502020202020204" pitchFamily="34" charset="0"/>
              </a:rPr>
              <a:t>Waldegrave</a:t>
            </a:r>
            <a:r>
              <a:rPr lang="en-GB" sz="1400" dirty="0">
                <a:latin typeface="Century Gothic" panose="020B0502020202020204" pitchFamily="34" charset="0"/>
              </a:rPr>
              <a:t> I was very shy and reluctant to put my hand up in class – I regret this and wish I interacted more in class back then. So my advice is to participate in discussions and never feel that your opinion isn’t </a:t>
            </a:r>
            <a:r>
              <a:rPr lang="en-GB" sz="1400" dirty="0" smtClean="0">
                <a:latin typeface="Century Gothic" panose="020B0502020202020204" pitchFamily="34" charset="0"/>
              </a:rPr>
              <a:t>important – </a:t>
            </a:r>
            <a:r>
              <a:rPr lang="en-GB" sz="1400" dirty="0">
                <a:latin typeface="Century Gothic" panose="020B0502020202020204" pitchFamily="34" charset="0"/>
              </a:rPr>
              <a:t>progress and innovation comes from challenging other people’s views and having open discussions with every member of society</a:t>
            </a:r>
            <a:r>
              <a:rPr lang="en-GB" sz="1400" dirty="0" smtClean="0">
                <a:latin typeface="Century Gothic" panose="020B0502020202020204" pitchFamily="34" charset="0"/>
              </a:rPr>
              <a:t>.” – Joanna, </a:t>
            </a:r>
            <a:r>
              <a:rPr lang="en-GB" sz="1400" dirty="0" err="1" smtClean="0">
                <a:latin typeface="Century Gothic" panose="020B0502020202020204" pitchFamily="34" charset="0"/>
              </a:rPr>
              <a:t>Waldegrave</a:t>
            </a:r>
            <a:r>
              <a:rPr lang="en-GB" sz="1400" dirty="0" smtClean="0">
                <a:latin typeface="Century Gothic" panose="020B0502020202020204" pitchFamily="34" charset="0"/>
              </a:rPr>
              <a:t> School </a:t>
            </a:r>
            <a:endParaRPr lang="en-GB" sz="1400" dirty="0">
              <a:latin typeface="Century Gothic" panose="020B0502020202020204" pitchFamily="34" charset="0"/>
            </a:endParaRPr>
          </a:p>
        </p:txBody>
      </p:sp>
    </p:spTree>
    <p:extLst>
      <p:ext uri="{BB962C8B-B14F-4D97-AF65-F5344CB8AC3E}">
        <p14:creationId xmlns:p14="http://schemas.microsoft.com/office/powerpoint/2010/main" val="282751529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762" y="1412776"/>
            <a:ext cx="9144000" cy="0"/>
          </a:xfrm>
          <a:prstGeom prst="line">
            <a:avLst/>
          </a:prstGeom>
          <a:ln>
            <a:solidFill>
              <a:srgbClr val="F40CA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3006" y="335524"/>
            <a:ext cx="3472890" cy="461665"/>
          </a:xfrm>
          <a:prstGeom prst="rect">
            <a:avLst/>
          </a:prstGeom>
        </p:spPr>
        <p:txBody>
          <a:bodyPr wrap="square">
            <a:spAutoFit/>
          </a:bodyPr>
          <a:lstStyle/>
          <a:p>
            <a:r>
              <a:rPr lang="en-GB" sz="2400" b="1" dirty="0" smtClean="0">
                <a:solidFill>
                  <a:srgbClr val="01AEF0"/>
                </a:solidFill>
                <a:latin typeface="Century Gothic" panose="020B0502020202020204" pitchFamily="34" charset="0"/>
              </a:rPr>
              <a:t> </a:t>
            </a:r>
            <a:endParaRPr lang="en-GB" sz="2400" dirty="0">
              <a:solidFill>
                <a:srgbClr val="01AEF0"/>
              </a:solidFill>
              <a:latin typeface="Century Gothic" panose="020B0502020202020204" pitchFamily="34" charset="0"/>
            </a:endParaRPr>
          </a:p>
        </p:txBody>
      </p:sp>
      <p:sp>
        <p:nvSpPr>
          <p:cNvPr id="12" name="Rectangle 11"/>
          <p:cNvSpPr/>
          <p:nvPr/>
        </p:nvSpPr>
        <p:spPr>
          <a:xfrm>
            <a:off x="-3175" y="-4763"/>
            <a:ext cx="9142413" cy="149226"/>
          </a:xfrm>
          <a:prstGeom prst="rect">
            <a:avLst/>
          </a:prstGeom>
          <a:solidFill>
            <a:srgbClr val="E83479"/>
          </a:solidFill>
          <a:ln>
            <a:solidFill>
              <a:srgbClr val="E8347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TextBox 10"/>
          <p:cNvSpPr txBox="1"/>
          <p:nvPr/>
        </p:nvSpPr>
        <p:spPr>
          <a:xfrm>
            <a:off x="192351" y="517009"/>
            <a:ext cx="6209194" cy="707886"/>
          </a:xfrm>
          <a:prstGeom prst="rect">
            <a:avLst/>
          </a:prstGeom>
          <a:noFill/>
        </p:spPr>
        <p:txBody>
          <a:bodyPr wrap="square" rtlCol="0">
            <a:spAutoFit/>
          </a:bodyPr>
          <a:lstStyle/>
          <a:p>
            <a:r>
              <a:rPr lang="en-GB" sz="4000" b="1" dirty="0" smtClean="0">
                <a:solidFill>
                  <a:srgbClr val="01AEF0"/>
                </a:solidFill>
                <a:latin typeface="Century Gothic" panose="020B0502020202020204" pitchFamily="34" charset="0"/>
              </a:rPr>
              <a:t>Blog writing competition</a:t>
            </a:r>
            <a:endParaRPr lang="en-GB" sz="2800" dirty="0">
              <a:solidFill>
                <a:srgbClr val="01AEF0"/>
              </a:solidFill>
              <a:latin typeface="Century Gothic" panose="020B0502020202020204" pitchFamily="34" charset="0"/>
            </a:endParaRPr>
          </a:p>
        </p:txBody>
      </p:sp>
      <p:sp>
        <p:nvSpPr>
          <p:cNvPr id="7" name="Rounded Rectangle 6"/>
          <p:cNvSpPr/>
          <p:nvPr/>
        </p:nvSpPr>
        <p:spPr>
          <a:xfrm>
            <a:off x="-85038" y="1406380"/>
            <a:ext cx="9257282" cy="5601533"/>
          </a:xfrm>
          <a:prstGeom prst="roundRect">
            <a:avLst/>
          </a:prstGeom>
          <a:noFill/>
        </p:spPr>
        <p:txBody>
          <a:bodyPr wrap="square">
            <a:spAutoFit/>
          </a:bodyPr>
          <a:lstStyle/>
          <a:p>
            <a:r>
              <a:rPr lang="en-GB" altLang="en-US" sz="1700" dirty="0" smtClean="0">
                <a:latin typeface="Century Gothic" pitchFamily="34" charset="0"/>
              </a:rPr>
              <a:t>Writing a blog about your own experiences is a great way to build your communication skills, and share your thoughts with others. </a:t>
            </a:r>
          </a:p>
          <a:p>
            <a:endParaRPr lang="en-GB" altLang="en-US" sz="1700" dirty="0">
              <a:latin typeface="Century Gothic" pitchFamily="34" charset="0"/>
            </a:endParaRPr>
          </a:p>
          <a:p>
            <a:r>
              <a:rPr lang="en-GB" altLang="en-US" sz="1700" dirty="0" smtClean="0">
                <a:latin typeface="Century Gothic" pitchFamily="34" charset="0"/>
              </a:rPr>
              <a:t>For this activity, we are running a blog competition, with the top three blogs published on our website and social media. </a:t>
            </a:r>
          </a:p>
          <a:p>
            <a:endParaRPr lang="en-GB" altLang="en-US" sz="1700" dirty="0">
              <a:latin typeface="Century Gothic" pitchFamily="34" charset="0"/>
            </a:endParaRPr>
          </a:p>
          <a:p>
            <a:r>
              <a:rPr lang="en-GB" altLang="en-US" sz="1700" dirty="0" smtClean="0">
                <a:latin typeface="Century Gothic" pitchFamily="34" charset="0"/>
              </a:rPr>
              <a:t>We’d like you to write a blog about what you’ve learnt whilst working at home, and what you’ve enjoyed. To further develop your communication skills, we’d like you to interview friends and family you’re able to speak to about what they’ve learnt at home, and include quotes in your blog.</a:t>
            </a:r>
          </a:p>
          <a:p>
            <a:endParaRPr lang="en-GB" altLang="en-US" sz="1700" dirty="0" smtClean="0">
              <a:latin typeface="Century Gothic" pitchFamily="34" charset="0"/>
            </a:endParaRPr>
          </a:p>
          <a:p>
            <a:r>
              <a:rPr lang="en-GB" altLang="en-US" sz="1700" dirty="0" smtClean="0">
                <a:latin typeface="Century Gothic" pitchFamily="34" charset="0"/>
              </a:rPr>
              <a:t>The guidelines for the blog are:</a:t>
            </a:r>
          </a:p>
          <a:p>
            <a:endParaRPr lang="en-GB" altLang="en-US" sz="1700" dirty="0" smtClean="0">
              <a:latin typeface="Century Gothic" pitchFamily="34" charset="0"/>
            </a:endParaRPr>
          </a:p>
          <a:p>
            <a:pPr marL="285750" indent="-285750">
              <a:buFont typeface="Arial" panose="020B0604020202020204" pitchFamily="34" charset="0"/>
              <a:buChar char="•"/>
            </a:pPr>
            <a:r>
              <a:rPr lang="en-GB" altLang="en-US" sz="1700" dirty="0" smtClean="0">
                <a:latin typeface="Century Gothic" pitchFamily="34" charset="0"/>
              </a:rPr>
              <a:t>Maximum 500 words</a:t>
            </a:r>
          </a:p>
          <a:p>
            <a:pPr marL="285750" indent="-285750">
              <a:buFont typeface="Arial" panose="020B0604020202020204" pitchFamily="34" charset="0"/>
              <a:buChar char="•"/>
            </a:pPr>
            <a:r>
              <a:rPr lang="en-GB" altLang="en-US" sz="1700" dirty="0" smtClean="0">
                <a:latin typeface="Century Gothic" pitchFamily="34" charset="0"/>
              </a:rPr>
              <a:t>Structure your blog in short paragraphs, with sub-headings</a:t>
            </a:r>
          </a:p>
          <a:p>
            <a:pPr marL="285750" indent="-285750">
              <a:buFont typeface="Arial" panose="020B0604020202020204" pitchFamily="34" charset="0"/>
              <a:buChar char="•"/>
            </a:pPr>
            <a:r>
              <a:rPr lang="en-GB" altLang="en-US" sz="1700" dirty="0" smtClean="0">
                <a:latin typeface="Century Gothic" pitchFamily="34" charset="0"/>
              </a:rPr>
              <a:t>Don’t identify names or places when using interview quotes</a:t>
            </a:r>
          </a:p>
          <a:p>
            <a:pPr marL="285750" indent="-285750">
              <a:buFont typeface="Arial" panose="020B0604020202020204" pitchFamily="34" charset="0"/>
              <a:buChar char="•"/>
            </a:pPr>
            <a:r>
              <a:rPr lang="en-GB" altLang="en-US" sz="1700" dirty="0" smtClean="0">
                <a:latin typeface="Century Gothic" pitchFamily="34" charset="0"/>
              </a:rPr>
              <a:t>Submit your entries to </a:t>
            </a:r>
            <a:r>
              <a:rPr lang="en-GB" altLang="en-US" sz="1700" dirty="0" smtClean="0">
                <a:latin typeface="Century Gothic" pitchFamily="34" charset="0"/>
                <a:hlinkClick r:id="rId3"/>
              </a:rPr>
              <a:t>info@futurefirst.org.uk</a:t>
            </a:r>
            <a:r>
              <a:rPr lang="en-GB" altLang="en-US" sz="1700" dirty="0" smtClean="0">
                <a:latin typeface="Century Gothic" pitchFamily="34" charset="0"/>
              </a:rPr>
              <a:t>. If we are going to publish your blog, we will get in touch with you to let you know. </a:t>
            </a:r>
          </a:p>
          <a:p>
            <a:pPr marL="285750" indent="-285750">
              <a:buFont typeface="Arial" panose="020B0604020202020204" pitchFamily="34" charset="0"/>
              <a:buChar char="•"/>
            </a:pPr>
            <a:r>
              <a:rPr lang="en-GB" altLang="en-US" sz="1700" dirty="0" smtClean="0">
                <a:latin typeface="Century Gothic" pitchFamily="34" charset="0"/>
              </a:rPr>
              <a:t>You can read our existing blogs </a:t>
            </a:r>
            <a:r>
              <a:rPr lang="en-GB" altLang="en-US" sz="1700" dirty="0" smtClean="0">
                <a:latin typeface="Century Gothic" pitchFamily="34" charset="0"/>
                <a:hlinkClick r:id="rId4"/>
              </a:rPr>
              <a:t>here</a:t>
            </a:r>
            <a:r>
              <a:rPr lang="en-GB" altLang="en-US" sz="1700" dirty="0" smtClean="0">
                <a:latin typeface="Century Gothic" pitchFamily="34" charset="0"/>
              </a:rPr>
              <a:t>.</a:t>
            </a:r>
          </a:p>
        </p:txBody>
      </p:sp>
    </p:spTree>
    <p:extLst>
      <p:ext uri="{BB962C8B-B14F-4D97-AF65-F5344CB8AC3E}">
        <p14:creationId xmlns:p14="http://schemas.microsoft.com/office/powerpoint/2010/main" val="191037110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emplate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Presentation</Template>
  <TotalTime>11433</TotalTime>
  <Words>577</Words>
  <Application>Microsoft Office PowerPoint</Application>
  <PresentationFormat>On-screen Show (4:3)</PresentationFormat>
  <Paragraphs>38</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ＭＳ Ｐゴシック</vt:lpstr>
      <vt:lpstr>Arial</vt:lpstr>
      <vt:lpstr>Calibri</vt:lpstr>
      <vt:lpstr>Century Gothic</vt:lpstr>
      <vt:lpstr>Template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Anna-FF</dc:creator>
  <cp:lastModifiedBy>J Oldroyd</cp:lastModifiedBy>
  <cp:revision>153</cp:revision>
  <cp:lastPrinted>2018-06-08T14:56:42Z</cp:lastPrinted>
  <dcterms:created xsi:type="dcterms:W3CDTF">2016-09-06T10:26:13Z</dcterms:created>
  <dcterms:modified xsi:type="dcterms:W3CDTF">2021-06-04T10:09:41Z</dcterms:modified>
</cp:coreProperties>
</file>